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91" r:id="rId1"/>
  </p:sldMasterIdLst>
  <p:notesMasterIdLst>
    <p:notesMasterId r:id="rId12"/>
  </p:notesMasterIdLst>
  <p:handoutMasterIdLst>
    <p:handoutMasterId r:id="rId13"/>
  </p:handoutMasterIdLst>
  <p:sldIdLst>
    <p:sldId id="274" r:id="rId2"/>
    <p:sldId id="282" r:id="rId3"/>
    <p:sldId id="283" r:id="rId4"/>
    <p:sldId id="284" r:id="rId5"/>
    <p:sldId id="285" r:id="rId6"/>
    <p:sldId id="281" r:id="rId7"/>
    <p:sldId id="286" r:id="rId8"/>
    <p:sldId id="287" r:id="rId9"/>
    <p:sldId id="868" r:id="rId10"/>
    <p:sldId id="288" r:id="rId11"/>
  </p:sldIdLst>
  <p:sldSz cx="9144000" cy="6858000" type="screen4x3"/>
  <p:notesSz cx="7150100" cy="9448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-109" charset="0"/>
        <a:ea typeface="ＭＳ Ｐゴシック" pitchFamily="-10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3A77"/>
    <a:srgbClr val="137FC3"/>
    <a:srgbClr val="E57200"/>
    <a:srgbClr val="7B2A82"/>
    <a:srgbClr val="7A9B3E"/>
    <a:srgbClr val="90AA3C"/>
    <a:srgbClr val="005395"/>
    <a:srgbClr val="7B9133"/>
    <a:srgbClr val="A2BF49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11"/>
    <p:restoredTop sz="95782"/>
  </p:normalViewPr>
  <p:slideViewPr>
    <p:cSldViewPr snapToGrid="0">
      <p:cViewPr varScale="1">
        <p:scale>
          <a:sx n="118" d="100"/>
          <a:sy n="118" d="100"/>
        </p:scale>
        <p:origin x="21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130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130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defTabSz="947738" eaLnBrk="0" hangingPunct="0">
              <a:defRPr sz="1200"/>
            </a:lvl1pPr>
          </a:lstStyle>
          <a:p>
            <a:fld id="{0A3685F4-1BBD-4E63-A71E-DF81853958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78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130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2850" y="708025"/>
            <a:ext cx="47244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487863"/>
            <a:ext cx="5241925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defTabSz="947738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130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defTabSz="947738" eaLnBrk="0" hangingPunct="0">
              <a:defRPr sz="1200"/>
            </a:lvl1pPr>
          </a:lstStyle>
          <a:p>
            <a:fld id="{73A4790B-69A1-44AC-B25A-7636D11D03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20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4015857"/>
            <a:ext cx="9144000" cy="284214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CF268-DB0C-5348-BDB1-3A9487672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29" y="447040"/>
            <a:ext cx="8507556" cy="2980267"/>
          </a:xfrm>
        </p:spPr>
        <p:txBody>
          <a:bodyPr/>
          <a:lstStyle>
            <a:lvl1pPr algn="ctr">
              <a:defRPr sz="3200">
                <a:solidFill>
                  <a:srgbClr val="137FC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23092"/>
            <a:ext cx="9144000" cy="2834907"/>
          </a:xfrm>
          <a:effectLst/>
        </p:spPr>
        <p:txBody>
          <a:bodyPr bIns="731520" anchor="ctr"/>
          <a:lstStyle>
            <a:lvl1pPr marL="0" indent="0" algn="ctr">
              <a:buFontTx/>
              <a:buNone/>
              <a:defRPr sz="1800" b="1">
                <a:solidFill>
                  <a:srgbClr val="6C3A77"/>
                </a:solidFill>
                <a:effectLst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 flipV="1">
            <a:off x="323829" y="3704766"/>
            <a:ext cx="8507556" cy="45719"/>
          </a:xfrm>
          <a:prstGeom prst="rect">
            <a:avLst/>
          </a:prstGeom>
          <a:solidFill>
            <a:srgbClr val="7B2A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50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2683"/>
            <a:ext cx="4038600" cy="4483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2683"/>
            <a:ext cx="4038600" cy="4483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33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964070"/>
            <a:ext cx="7772400" cy="2514600"/>
          </a:xfrm>
        </p:spPr>
        <p:txBody>
          <a:bodyPr>
            <a:normAutofit fontScale="90000"/>
          </a:bodyPr>
          <a:lstStyle>
            <a:lvl1pPr algn="ctr">
              <a:defRPr sz="3600" i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617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4142" y="420786"/>
            <a:ext cx="8464268" cy="4688691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4141" y="5367338"/>
            <a:ext cx="846426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93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M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BBD27C-B4C0-FC4D-BF79-BF641B80D2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55950" y="1482725"/>
            <a:ext cx="3278188" cy="3919538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BD9060-580A-1140-9BE1-280F3266FC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2900" y="1482725"/>
            <a:ext cx="1982176" cy="3926987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229072-F8BD-6947-A912-4B15776A7290}"/>
              </a:ext>
            </a:extLst>
          </p:cNvPr>
          <p:cNvGrpSpPr/>
          <p:nvPr userDrawn="1"/>
        </p:nvGrpSpPr>
        <p:grpSpPr>
          <a:xfrm>
            <a:off x="476160" y="2269293"/>
            <a:ext cx="2399696" cy="2748224"/>
            <a:chOff x="476160" y="1489706"/>
            <a:chExt cx="2399696" cy="27482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FB0724-2DD2-2E46-BA8C-4123D6CD3836}"/>
                </a:ext>
              </a:extLst>
            </p:cNvPr>
            <p:cNvSpPr/>
            <p:nvPr/>
          </p:nvSpPr>
          <p:spPr bwMode="auto">
            <a:xfrm>
              <a:off x="476160" y="1489706"/>
              <a:ext cx="2255855" cy="2748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1CCE46D-6944-3046-AF78-166B1CC8B5FF}"/>
                </a:ext>
              </a:extLst>
            </p:cNvPr>
            <p:cNvGrpSpPr/>
            <p:nvPr/>
          </p:nvGrpSpPr>
          <p:grpSpPr>
            <a:xfrm>
              <a:off x="734982" y="1692845"/>
              <a:ext cx="2140874" cy="2328448"/>
              <a:chOff x="1057666" y="1695319"/>
              <a:chExt cx="2140874" cy="232844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083F976-5C3C-1245-908B-028AD52F1961}"/>
                  </a:ext>
                </a:extLst>
              </p:cNvPr>
              <p:cNvGrpSpPr/>
              <p:nvPr/>
            </p:nvGrpSpPr>
            <p:grpSpPr>
              <a:xfrm>
                <a:off x="1057666" y="2973331"/>
                <a:ext cx="2140874" cy="412586"/>
                <a:chOff x="1057666" y="2966121"/>
                <a:chExt cx="2140874" cy="412586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E7DEC92-AAB9-4B4C-B2F1-8F3E0B0C93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57666" y="2966121"/>
                  <a:ext cx="412586" cy="412586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F7DDFA8-7394-7049-8713-0698816D5588}"/>
                    </a:ext>
                  </a:extLst>
                </p:cNvPr>
                <p:cNvSpPr txBox="1"/>
                <p:nvPr/>
              </p:nvSpPr>
              <p:spPr>
                <a:xfrm>
                  <a:off x="1500396" y="2987748"/>
                  <a:ext cx="16981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@</a:t>
                  </a:r>
                  <a:r>
                    <a:rPr lang="en-US" sz="1800" b="1" dirty="0" err="1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IRPatNIH</a:t>
                  </a:r>
                  <a:endParaRPr lang="en-US" sz="1800" b="1" dirty="0">
                    <a:solidFill>
                      <a:srgbClr val="0A4D73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C6F24FD-63EF-6346-BF6D-580C91E0EDC2}"/>
                  </a:ext>
                </a:extLst>
              </p:cNvPr>
              <p:cNvGrpSpPr/>
              <p:nvPr/>
            </p:nvGrpSpPr>
            <p:grpSpPr>
              <a:xfrm>
                <a:off x="1057666" y="2335480"/>
                <a:ext cx="2140874" cy="412586"/>
                <a:chOff x="1057666" y="2321062"/>
                <a:chExt cx="2140874" cy="412586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552CDDF8-3EA2-7148-A248-D684300FD3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57666" y="2321062"/>
                  <a:ext cx="412586" cy="412586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8D9887A-98F1-CB48-908C-E624FBB37F1F}"/>
                    </a:ext>
                  </a:extLst>
                </p:cNvPr>
                <p:cNvSpPr txBox="1"/>
                <p:nvPr/>
              </p:nvSpPr>
              <p:spPr>
                <a:xfrm>
                  <a:off x="1500396" y="2342689"/>
                  <a:ext cx="16981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@</a:t>
                  </a:r>
                  <a:r>
                    <a:rPr lang="en-US" sz="1800" b="1" dirty="0" err="1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IRPatNIH</a:t>
                  </a:r>
                  <a:endParaRPr lang="en-US" sz="1800" b="1" dirty="0">
                    <a:solidFill>
                      <a:srgbClr val="0A4D73"/>
                    </a:solidFill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3D0334-3672-AA4A-A5AC-722EE73C749C}"/>
                  </a:ext>
                </a:extLst>
              </p:cNvPr>
              <p:cNvGrpSpPr/>
              <p:nvPr/>
            </p:nvGrpSpPr>
            <p:grpSpPr>
              <a:xfrm>
                <a:off x="1057666" y="3611181"/>
                <a:ext cx="2140874" cy="412586"/>
                <a:chOff x="1057666" y="3611181"/>
                <a:chExt cx="2140874" cy="412586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2805ECD-34E4-B346-9FE1-710712211A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57666" y="3611181"/>
                  <a:ext cx="412586" cy="412586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D7976B0-A364-D248-88D1-9C4AB14B20D0}"/>
                    </a:ext>
                  </a:extLst>
                </p:cNvPr>
                <p:cNvSpPr txBox="1"/>
                <p:nvPr/>
              </p:nvSpPr>
              <p:spPr>
                <a:xfrm>
                  <a:off x="1500396" y="3632808"/>
                  <a:ext cx="16981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IRPNIH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F4DE714-5511-7349-9D4E-BC38F6177A64}"/>
                  </a:ext>
                </a:extLst>
              </p:cNvPr>
              <p:cNvGrpSpPr/>
              <p:nvPr/>
            </p:nvGrpSpPr>
            <p:grpSpPr>
              <a:xfrm>
                <a:off x="1057666" y="1695319"/>
                <a:ext cx="2140874" cy="414896"/>
                <a:chOff x="1057666" y="1695319"/>
                <a:chExt cx="2140874" cy="41489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FBDB6CA-156D-1543-A674-FF08DB70A9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7666" y="1695319"/>
                  <a:ext cx="414896" cy="414896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FF4C086-005C-B149-8464-8ACDABC6E025}"/>
                    </a:ext>
                  </a:extLst>
                </p:cNvPr>
                <p:cNvSpPr txBox="1"/>
                <p:nvPr/>
              </p:nvSpPr>
              <p:spPr>
                <a:xfrm>
                  <a:off x="1500396" y="1718101"/>
                  <a:ext cx="16981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err="1">
                      <a:solidFill>
                        <a:srgbClr val="0A4D73"/>
                      </a:solidFill>
                      <a:latin typeface="Helvetica"/>
                      <a:cs typeface="Helvetica"/>
                    </a:rPr>
                    <a:t>irp.nih.gov</a:t>
                  </a:r>
                  <a:endParaRPr lang="en-US" sz="1800" b="1" dirty="0">
                    <a:solidFill>
                      <a:srgbClr val="0A4D73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40396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887303" y="562709"/>
            <a:ext cx="5037865" cy="5845906"/>
          </a:xfrm>
        </p:spPr>
        <p:txBody>
          <a:bodyPr/>
          <a:lstStyle>
            <a:lvl1pPr>
              <a:buClr>
                <a:srgbClr val="005395"/>
              </a:buClr>
              <a:defRPr sz="2800"/>
            </a:lvl1pPr>
            <a:lvl2pPr>
              <a:buClr>
                <a:srgbClr val="005395"/>
              </a:buClr>
              <a:buFont typeface="Arial"/>
              <a:buChar char="•"/>
              <a:defRPr sz="2400"/>
            </a:lvl2pPr>
            <a:lvl3pPr>
              <a:buClr>
                <a:srgbClr val="005395"/>
              </a:buClr>
              <a:defRPr sz="2000"/>
            </a:lvl3pPr>
            <a:lvl4pPr>
              <a:buClr>
                <a:srgbClr val="005395"/>
              </a:buClr>
              <a:defRPr sz="1800"/>
            </a:lvl4pPr>
            <a:lvl5pPr>
              <a:buClr>
                <a:srgbClr val="005395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 flipV="1">
            <a:off x="417612" y="5005245"/>
            <a:ext cx="3250859" cy="45719"/>
          </a:xfrm>
          <a:prstGeom prst="rect">
            <a:avLst/>
          </a:prstGeom>
          <a:solidFill>
            <a:srgbClr val="7B2A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6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8783" y="1472750"/>
            <a:ext cx="8746434" cy="448355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692150" indent="-285750">
              <a:buFont typeface="Arial" panose="020B0604020202020204" pitchFamily="34" charset="0"/>
              <a:buChar char="•"/>
              <a:defRPr/>
            </a:lvl2pPr>
            <a:lvl3pPr marL="1082675" indent="-285750">
              <a:buFont typeface="Arial" panose="020B0604020202020204" pitchFamily="34" charset="0"/>
              <a:buChar char="•"/>
              <a:tabLst/>
              <a:defRPr sz="1400"/>
            </a:lvl3pPr>
            <a:lvl4pPr marL="1431925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395"/>
              </a:buClr>
              <a:buSzTx/>
              <a:buFont typeface="Arial" panose="020B0604020202020204" pitchFamily="34" charset="0"/>
              <a:buChar char="•"/>
              <a:tabLst/>
              <a:defRPr sz="1200"/>
            </a:lvl4pPr>
            <a:lvl5pPr marL="1489075" indent="0">
              <a:buFont typeface="Arial" panose="020B0604020202020204" pitchFamily="34" charset="0"/>
              <a:buNone/>
              <a:defRPr/>
            </a:lvl5pPr>
            <a:lvl6pPr marL="2514600" indent="0">
              <a:buNone/>
              <a:defRPr/>
            </a:lvl6pPr>
            <a:lvl7pPr marL="2971800" indent="0">
              <a:buNone/>
              <a:defRPr/>
            </a:lvl7pPr>
            <a:lvl8pPr marL="3429000" indent="0">
              <a:buNone/>
              <a:defRPr/>
            </a:lvl8pPr>
            <a:lvl9pPr marL="3886200" indent="0"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4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F75740-5D60-E543-BC6A-849BC13F12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68783" y="1528146"/>
            <a:ext cx="3445516" cy="3562977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8783" y="1472750"/>
            <a:ext cx="5137076" cy="448355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600"/>
            </a:lvl1pPr>
            <a:lvl2pPr marL="692150" indent="-285750">
              <a:buFont typeface="Arial" panose="020B0604020202020204" pitchFamily="34" charset="0"/>
              <a:buChar char="•"/>
              <a:defRPr/>
            </a:lvl2pPr>
            <a:lvl3pPr marL="1082675" indent="-285750">
              <a:buFont typeface="Arial" panose="020B0604020202020204" pitchFamily="34" charset="0"/>
              <a:buChar char="•"/>
              <a:tabLst/>
              <a:defRPr sz="1600"/>
            </a:lvl3pPr>
            <a:lvl4pPr marL="1431925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395"/>
              </a:buClr>
              <a:buSzTx/>
              <a:buFont typeface="Arial" panose="020B0604020202020204" pitchFamily="34" charset="0"/>
              <a:buChar char="•"/>
              <a:tabLst/>
              <a:defRPr sz="1400"/>
            </a:lvl4pPr>
            <a:lvl5pPr marL="1489075" indent="0">
              <a:buFont typeface="Arial" panose="020B0604020202020204" pitchFamily="34" charset="0"/>
              <a:buNone/>
              <a:defRPr/>
            </a:lvl5pPr>
            <a:lvl6pPr marL="2514600" indent="0">
              <a:buNone/>
              <a:defRPr/>
            </a:lvl6pPr>
            <a:lvl7pPr marL="2971800" indent="0">
              <a:buNone/>
              <a:defRPr/>
            </a:lvl7pPr>
            <a:lvl8pPr marL="3429000" indent="0">
              <a:buNone/>
              <a:defRPr/>
            </a:lvl8pPr>
            <a:lvl9pPr marL="3886200" indent="0"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5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8783" y="1472750"/>
            <a:ext cx="6296802" cy="448355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692150" indent="-285750">
              <a:buFont typeface="Arial" panose="020B0604020202020204" pitchFamily="34" charset="0"/>
              <a:buChar char="•"/>
              <a:defRPr/>
            </a:lvl2pPr>
            <a:lvl3pPr marL="1082675" indent="-285750">
              <a:buFont typeface="Arial" panose="020B0604020202020204" pitchFamily="34" charset="0"/>
              <a:buChar char="•"/>
              <a:tabLst/>
              <a:defRPr sz="1600"/>
            </a:lvl3pPr>
            <a:lvl4pPr marL="1431925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395"/>
              </a:buClr>
              <a:buSzTx/>
              <a:buFont typeface="Arial" panose="020B0604020202020204" pitchFamily="34" charset="0"/>
              <a:buChar char="•"/>
              <a:tabLst/>
              <a:defRPr sz="1400"/>
            </a:lvl4pPr>
            <a:lvl5pPr marL="1489075" indent="0">
              <a:buFont typeface="Arial" panose="020B0604020202020204" pitchFamily="34" charset="0"/>
              <a:buNone/>
              <a:defRPr/>
            </a:lvl5pPr>
            <a:lvl6pPr marL="2514600" indent="0">
              <a:buNone/>
              <a:defRPr/>
            </a:lvl6pPr>
            <a:lvl7pPr marL="2971800" indent="0">
              <a:buNone/>
              <a:defRPr/>
            </a:lvl7pPr>
            <a:lvl8pPr marL="3429000" indent="0">
              <a:buNone/>
              <a:defRPr/>
            </a:lvl8pPr>
            <a:lvl9pPr marL="3886200" indent="0"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F75740-5D60-E543-BC6A-849BC13F12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6573" y="1528147"/>
            <a:ext cx="2117725" cy="13382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D6486BF-1C5A-3540-B477-B8ABA6D781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6573" y="3014971"/>
            <a:ext cx="2117725" cy="13382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32BDFEC-D9DC-E042-8A12-1F7BD34073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02149" y="4495366"/>
            <a:ext cx="2117725" cy="13382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9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on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F75740-5D60-E543-BC6A-849BC13F12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2234" y="1528146"/>
            <a:ext cx="8502065" cy="24720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8782" y="4204010"/>
            <a:ext cx="8746433" cy="1752289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i="1"/>
            </a:lvl1pPr>
            <a:lvl2pPr marL="406400" indent="0" algn="ctr">
              <a:buFont typeface="Arial" panose="020B0604020202020204" pitchFamily="34" charset="0"/>
              <a:buNone/>
              <a:defRPr/>
            </a:lvl2pPr>
            <a:lvl3pPr marL="796925" indent="0" algn="ctr">
              <a:buFont typeface="Arial" panose="020B0604020202020204" pitchFamily="34" charset="0"/>
              <a:buNone/>
              <a:tabLst/>
              <a:defRPr sz="1600"/>
            </a:lvl3pPr>
            <a:lvl4pPr marL="1146175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395"/>
              </a:buClr>
              <a:buSzTx/>
              <a:buFont typeface="Arial" panose="020B0604020202020204" pitchFamily="34" charset="0"/>
              <a:buNone/>
              <a:tabLst/>
              <a:defRPr sz="1400"/>
            </a:lvl4pPr>
            <a:lvl5pPr marL="1489075" indent="0">
              <a:buFont typeface="Arial" panose="020B0604020202020204" pitchFamily="34" charset="0"/>
              <a:buNone/>
              <a:defRPr/>
            </a:lvl5pPr>
            <a:lvl6pPr marL="2514600" indent="0">
              <a:buNone/>
              <a:defRPr/>
            </a:lvl6pPr>
            <a:lvl7pPr marL="2971800" indent="0">
              <a:buNone/>
              <a:defRPr/>
            </a:lvl7pPr>
            <a:lvl8pPr marL="3429000" indent="0">
              <a:buNone/>
              <a:defRPr/>
            </a:lvl8pPr>
            <a:lvl9pPr marL="3886200" indent="0"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4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hor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F75740-5D60-E543-BC6A-849BC13F12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4279" y="1528146"/>
            <a:ext cx="4955442" cy="27874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8782" y="4549698"/>
            <a:ext cx="8746433" cy="1406601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i="1"/>
            </a:lvl1pPr>
            <a:lvl2pPr marL="406400" indent="0" algn="ctr">
              <a:buFont typeface="Arial" panose="020B0604020202020204" pitchFamily="34" charset="0"/>
              <a:buNone/>
              <a:defRPr/>
            </a:lvl2pPr>
            <a:lvl3pPr marL="796925" indent="0" algn="ctr">
              <a:buFont typeface="Arial" panose="020B0604020202020204" pitchFamily="34" charset="0"/>
              <a:buNone/>
              <a:tabLst/>
              <a:defRPr sz="1600"/>
            </a:lvl3pPr>
            <a:lvl4pPr marL="1146175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395"/>
              </a:buClr>
              <a:buSzTx/>
              <a:buFont typeface="Arial" panose="020B0604020202020204" pitchFamily="34" charset="0"/>
              <a:buNone/>
              <a:tabLst/>
              <a:defRPr sz="1400"/>
            </a:lvl4pPr>
            <a:lvl5pPr marL="1489075" indent="0">
              <a:buFont typeface="Arial" panose="020B0604020202020204" pitchFamily="34" charset="0"/>
              <a:buNone/>
              <a:defRPr/>
            </a:lvl5pPr>
            <a:lvl6pPr marL="2514600" indent="0">
              <a:buNone/>
              <a:defRPr/>
            </a:lvl6pPr>
            <a:lvl7pPr marL="2971800" indent="0">
              <a:buNone/>
              <a:defRPr/>
            </a:lvl7pPr>
            <a:lvl8pPr marL="3429000" indent="0">
              <a:buNone/>
              <a:defRPr/>
            </a:lvl8pPr>
            <a:lvl9pPr marL="3886200" indent="0"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006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F75740-5D60-E543-BC6A-849BC13F12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2878" y="1528146"/>
            <a:ext cx="5334535" cy="1560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06E6C9C-308E-6E4C-B832-ED0421321A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053" y="3328988"/>
            <a:ext cx="4075771" cy="2647950"/>
          </a:xfrm>
        </p:spPr>
        <p:txBody>
          <a:bodyPr/>
          <a:lstStyle>
            <a:lvl1pPr marL="0" indent="0" algn="ctr">
              <a:buNone/>
              <a:defRPr sz="1200"/>
            </a:lvl1pPr>
            <a:lvl2pPr marL="406400" indent="0" algn="ctr">
              <a:buNone/>
              <a:defRPr/>
            </a:lvl2pPr>
            <a:lvl3pPr marL="795338" indent="0" algn="ctr">
              <a:buNone/>
              <a:defRPr/>
            </a:lvl3pPr>
            <a:lvl4pPr marL="1203325" indent="0" algn="ctr">
              <a:buNone/>
              <a:defRPr/>
            </a:lvl4pPr>
            <a:lvl5pPr marL="1546225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522A85D-80B4-6A4B-AA06-6B73F4CCE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27747" y="3328988"/>
            <a:ext cx="4075771" cy="2647950"/>
          </a:xfrm>
        </p:spPr>
        <p:txBody>
          <a:bodyPr/>
          <a:lstStyle>
            <a:lvl1pPr marL="0" indent="0" algn="ctr">
              <a:buNone/>
              <a:defRPr sz="1200"/>
            </a:lvl1pPr>
            <a:lvl2pPr marL="406400" indent="0" algn="ctr">
              <a:buNone/>
              <a:defRPr/>
            </a:lvl2pPr>
            <a:lvl3pPr marL="795338" indent="0" algn="ctr">
              <a:buNone/>
              <a:defRPr/>
            </a:lvl3pPr>
            <a:lvl4pPr marL="1203325" indent="0" algn="ctr">
              <a:buNone/>
              <a:defRPr/>
            </a:lvl4pPr>
            <a:lvl5pPr marL="1546225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96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F75740-5D60-E543-BC6A-849BC13F12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2878" y="1528146"/>
            <a:ext cx="5334535" cy="1560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6F11D8-7996-DF40-A243-6360251CB1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437" y="3328988"/>
            <a:ext cx="2900671" cy="2647950"/>
          </a:xfrm>
        </p:spPr>
        <p:txBody>
          <a:bodyPr/>
          <a:lstStyle>
            <a:lvl1pPr marL="0" indent="0" algn="ctr">
              <a:buNone/>
              <a:defRPr sz="1200"/>
            </a:lvl1pPr>
            <a:lvl2pPr marL="406400" indent="0" algn="ctr">
              <a:buNone/>
              <a:defRPr/>
            </a:lvl2pPr>
            <a:lvl3pPr marL="795338" indent="0" algn="ctr">
              <a:buNone/>
              <a:defRPr/>
            </a:lvl3pPr>
            <a:lvl4pPr marL="1203325" indent="0" algn="ctr">
              <a:buNone/>
              <a:defRPr/>
            </a:lvl4pPr>
            <a:lvl5pPr marL="1546225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6DBAE8-7928-FA40-B452-AFDA15F738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8707" y="3328988"/>
            <a:ext cx="2900671" cy="2647950"/>
          </a:xfrm>
        </p:spPr>
        <p:txBody>
          <a:bodyPr/>
          <a:lstStyle>
            <a:lvl1pPr marL="0" indent="0" algn="ctr">
              <a:buNone/>
              <a:defRPr sz="1200"/>
            </a:lvl1pPr>
            <a:lvl2pPr marL="406400" indent="0" algn="ctr">
              <a:buNone/>
              <a:defRPr/>
            </a:lvl2pPr>
            <a:lvl3pPr marL="795338" indent="0" algn="ctr">
              <a:buNone/>
              <a:defRPr/>
            </a:lvl3pPr>
            <a:lvl4pPr marL="1203325" indent="0" algn="ctr">
              <a:buNone/>
              <a:defRPr/>
            </a:lvl4pPr>
            <a:lvl5pPr marL="1546225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8EDACE9-6B02-9A48-B74C-5ED3C00AF0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41682" y="3328988"/>
            <a:ext cx="2900671" cy="2647950"/>
          </a:xfrm>
        </p:spPr>
        <p:txBody>
          <a:bodyPr/>
          <a:lstStyle>
            <a:lvl1pPr marL="0" indent="0" algn="ctr">
              <a:buNone/>
              <a:defRPr sz="1200"/>
            </a:lvl1pPr>
            <a:lvl2pPr marL="406400" indent="0" algn="ctr">
              <a:buNone/>
              <a:defRPr/>
            </a:lvl2pPr>
            <a:lvl3pPr marL="795338" indent="0" algn="ctr">
              <a:buNone/>
              <a:defRPr/>
            </a:lvl3pPr>
            <a:lvl4pPr marL="1203325" indent="0" algn="ctr">
              <a:buNone/>
              <a:defRPr/>
            </a:lvl4pPr>
            <a:lvl5pPr marL="1546225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79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2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783" y="219808"/>
            <a:ext cx="8746434" cy="95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783" y="1472750"/>
            <a:ext cx="8746434" cy="448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98783" y="1245704"/>
            <a:ext cx="8746434" cy="45719"/>
          </a:xfrm>
          <a:prstGeom prst="rect">
            <a:avLst/>
          </a:prstGeom>
          <a:solidFill>
            <a:srgbClr val="7B2A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741" y="6430061"/>
            <a:ext cx="503475" cy="153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  <a:latin typeface="+mj-lt"/>
                <a:ea typeface="Arial Hebrew" charset="-79"/>
                <a:cs typeface="Arial Hebrew" charset="-79"/>
              </a:defRPr>
            </a:lvl1pPr>
          </a:lstStyle>
          <a:p>
            <a:fld id="{C68ACB6D-6714-CE42-B52B-E9194125B1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F52D4-4178-3746-BBB2-75B41BECF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1"/>
          <a:stretch/>
        </p:blipFill>
        <p:spPr>
          <a:xfrm>
            <a:off x="187632" y="6354336"/>
            <a:ext cx="2282363" cy="3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1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2" r:id="rId2"/>
    <p:sldLayoutId id="2147483804" r:id="rId3"/>
    <p:sldLayoutId id="2147483803" r:id="rId4"/>
    <p:sldLayoutId id="2147483805" r:id="rId5"/>
    <p:sldLayoutId id="2147483806" r:id="rId6"/>
    <p:sldLayoutId id="2147483807" r:id="rId7"/>
    <p:sldLayoutId id="2147483808" r:id="rId8"/>
    <p:sldLayoutId id="2147483794" r:id="rId9"/>
    <p:sldLayoutId id="2147483795" r:id="rId10"/>
    <p:sldLayoutId id="2147483797" r:id="rId11"/>
    <p:sldLayoutId id="2147483798" r:id="rId12"/>
    <p:sldLayoutId id="2147483800" r:id="rId13"/>
    <p:sldLayoutId id="2147483809" r:id="rId14"/>
    <p:sldLayoutId id="2147483801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37FC3"/>
          </a:solidFill>
          <a:latin typeface="+mj-lt"/>
          <a:ea typeface="ＭＳ Ｐゴシック" charset="0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ＭＳ Ｐゴシック" charset="0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ＭＳ Ｐゴシック" charset="0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ＭＳ Ｐゴシック" charset="0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ＭＳ Ｐゴシック" charset="0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395"/>
        </a:buClr>
        <a:buFont typeface="Arial" panose="020B0604020202020204" pitchFamily="34" charset="0"/>
        <a:buChar char="•"/>
        <a:defRPr sz="1800">
          <a:solidFill>
            <a:schemeClr val="bg2">
              <a:lumMod val="75000"/>
            </a:schemeClr>
          </a:solidFill>
          <a:latin typeface="+mn-lt"/>
          <a:ea typeface="ＭＳ Ｐゴシック" charset="0"/>
          <a:cs typeface="ＭＳ Ｐゴシック"/>
        </a:defRPr>
      </a:lvl1pPr>
      <a:lvl2pPr marL="692150" indent="-285750" algn="l" rtl="0" eaLnBrk="0" fontAlgn="base" hangingPunct="0">
        <a:spcBef>
          <a:spcPct val="20000"/>
        </a:spcBef>
        <a:spcAft>
          <a:spcPct val="0"/>
        </a:spcAft>
        <a:buClr>
          <a:srgbClr val="005395"/>
        </a:buClr>
        <a:buFont typeface="Arial" panose="020B0604020202020204" pitchFamily="34" charset="0"/>
        <a:buChar char="•"/>
        <a:defRPr sz="1600">
          <a:solidFill>
            <a:schemeClr val="bg2">
              <a:lumMod val="75000"/>
            </a:schemeClr>
          </a:solidFill>
          <a:latin typeface="+mn-lt"/>
          <a:ea typeface="ＭＳ Ｐゴシック" charset="0"/>
          <a:cs typeface="ＭＳ Ｐゴシック"/>
        </a:defRPr>
      </a:lvl2pPr>
      <a:lvl3pPr marL="1081088" indent="-285750" algn="l" rtl="0" eaLnBrk="0" fontAlgn="base" hangingPunct="0">
        <a:spcBef>
          <a:spcPct val="20000"/>
        </a:spcBef>
        <a:spcAft>
          <a:spcPct val="0"/>
        </a:spcAft>
        <a:buClr>
          <a:srgbClr val="005395"/>
        </a:buClr>
        <a:buFont typeface="Arial" panose="020B0604020202020204" pitchFamily="34" charset="0"/>
        <a:buChar char="•"/>
        <a:defRPr sz="1400">
          <a:solidFill>
            <a:schemeClr val="bg2">
              <a:lumMod val="75000"/>
            </a:schemeClr>
          </a:solidFill>
          <a:latin typeface="+mn-lt"/>
          <a:ea typeface="ＭＳ Ｐゴシック" charset="0"/>
          <a:cs typeface="ＭＳ Ｐゴシック"/>
        </a:defRPr>
      </a:lvl3pPr>
      <a:lvl4pPr marL="1489075" indent="-285750" algn="l" rtl="0" eaLnBrk="0" fontAlgn="base" hangingPunct="0">
        <a:spcBef>
          <a:spcPct val="20000"/>
        </a:spcBef>
        <a:spcAft>
          <a:spcPct val="0"/>
        </a:spcAft>
        <a:buClr>
          <a:srgbClr val="005395"/>
        </a:buClr>
        <a:buFont typeface="Arial" panose="020B0604020202020204" pitchFamily="34" charset="0"/>
        <a:buChar char="•"/>
        <a:defRPr sz="1200">
          <a:solidFill>
            <a:schemeClr val="bg2">
              <a:lumMod val="75000"/>
            </a:schemeClr>
          </a:solidFill>
          <a:latin typeface="+mn-lt"/>
          <a:ea typeface="ＭＳ Ｐゴシック" charset="0"/>
          <a:cs typeface="ＭＳ Ｐゴシック"/>
        </a:defRPr>
      </a:lvl4pPr>
      <a:lvl5pPr marL="1717675" indent="-171450" algn="l" rtl="0" eaLnBrk="0" fontAlgn="base" hangingPunct="0">
        <a:spcBef>
          <a:spcPct val="20000"/>
        </a:spcBef>
        <a:spcAft>
          <a:spcPct val="0"/>
        </a:spcAft>
        <a:buClr>
          <a:srgbClr val="005395"/>
        </a:buClr>
        <a:buFont typeface="Arial" panose="020B0604020202020204" pitchFamily="34" charset="0"/>
        <a:buChar char="•"/>
        <a:defRPr sz="1000">
          <a:solidFill>
            <a:schemeClr val="bg2">
              <a:lumMod val="75000"/>
            </a:schemeClr>
          </a:solidFill>
          <a:latin typeface="+mn-lt"/>
          <a:ea typeface="ＭＳ Ｐゴシック" charset="0"/>
          <a:cs typeface="ＭＳ Ｐゴシック"/>
        </a:defRPr>
      </a:lvl5pPr>
      <a:lvl6pPr marL="2743200" indent="-2286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600">
          <a:solidFill>
            <a:srgbClr val="5F5F5F"/>
          </a:solidFill>
          <a:latin typeface="+mn-lt"/>
        </a:defRPr>
      </a:lvl6pPr>
      <a:lvl7pPr marL="3200400" indent="-2286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600">
          <a:solidFill>
            <a:srgbClr val="5F5F5F"/>
          </a:solidFill>
          <a:latin typeface="+mn-lt"/>
        </a:defRPr>
      </a:lvl7pPr>
      <a:lvl8pPr marL="3657600" indent="-2286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600">
          <a:solidFill>
            <a:srgbClr val="5F5F5F"/>
          </a:solidFill>
          <a:latin typeface="+mn-lt"/>
        </a:defRPr>
      </a:lvl8pPr>
      <a:lvl9pPr marL="4114800" indent="-2286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NIH Intramural Research Program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Sample Slides for Use in</a:t>
            </a:r>
          </a:p>
          <a:p>
            <a:r>
              <a:rPr lang="en-US" dirty="0"/>
              <a:t>Overview Presentations</a:t>
            </a:r>
          </a:p>
        </p:txBody>
      </p:sp>
    </p:spTree>
    <p:extLst>
      <p:ext uri="{BB962C8B-B14F-4D97-AF65-F5344CB8AC3E}">
        <p14:creationId xmlns:p14="http://schemas.microsoft.com/office/powerpoint/2010/main" val="60705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247985-39E9-6345-B62B-C4B0469CA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pic>
        <p:nvPicPr>
          <p:cNvPr id="32" name="Picture Placeholder 27">
            <a:extLst>
              <a:ext uri="{FF2B5EF4-FFF2-40B4-BE49-F238E27FC236}">
                <a16:creationId xmlns:a16="http://schemas.microsoft.com/office/drawing/2014/main" id="{4E9C6A80-33C4-A54A-83A4-ED3894C90D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97" y="1482725"/>
            <a:ext cx="1750182" cy="3926987"/>
          </a:xfrm>
          <a:prstGeom prst="rect">
            <a:avLst/>
          </a:prstGeom>
        </p:spPr>
      </p:pic>
      <p:pic>
        <p:nvPicPr>
          <p:cNvPr id="33" name="Picture Placeholder 23">
            <a:extLst>
              <a:ext uri="{FF2B5EF4-FFF2-40B4-BE49-F238E27FC236}">
                <a16:creationId xmlns:a16="http://schemas.microsoft.com/office/drawing/2014/main" id="{47C74161-1C9C-8D45-99D5-DF29CA1CE9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7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Intramural Research Program?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IRP is the internal research program of the NIH, known for its highly successful, innovative, and synergistic approach to biomedical science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With 1,200 Principal Investigators and more than 2,300 postdoctoral fellows conducting basic, translational, and clinical research, the IRP is the largest biomedical research institution in the world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IRP’s distinctive research environment is able to leverage its extensive resources and expertise to perform truly interdisciplinary research, from the bench to the bedside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Placeholder 12">
            <a:extLst>
              <a:ext uri="{FF2B5EF4-FFF2-40B4-BE49-F238E27FC236}">
                <a16:creationId xmlns:a16="http://schemas.microsoft.com/office/drawing/2014/main" id="{AF99D832-2D1F-294C-BB0C-5A9E015A11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" b="1918"/>
          <a:stretch>
            <a:fillRect/>
          </a:stretch>
        </p:blipFill>
        <p:spPr/>
      </p:pic>
      <p:pic>
        <p:nvPicPr>
          <p:cNvPr id="9" name="Picture Placeholder 13">
            <a:extLst>
              <a:ext uri="{FF2B5EF4-FFF2-40B4-BE49-F238E27FC236}">
                <a16:creationId xmlns:a16="http://schemas.microsoft.com/office/drawing/2014/main" id="{321EFF0A-882D-2E41-921E-8BA4632FDE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" b="1918"/>
          <a:stretch>
            <a:fillRect/>
          </a:stretch>
        </p:blipFill>
        <p:spPr/>
      </p:pic>
      <p:pic>
        <p:nvPicPr>
          <p:cNvPr id="10" name="Picture Placeholder 14">
            <a:extLst>
              <a:ext uri="{FF2B5EF4-FFF2-40B4-BE49-F238E27FC236}">
                <a16:creationId xmlns:a16="http://schemas.microsoft.com/office/drawing/2014/main" id="{2D5AFE14-981A-BC42-814E-9F5B728404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r="2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8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IRP Shared Research Resources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Center for Human Immunology</a:t>
            </a:r>
          </a:p>
          <a:p>
            <a:r>
              <a:rPr lang="en-US" dirty="0"/>
              <a:t>Division of Veterinary Resources</a:t>
            </a:r>
          </a:p>
          <a:p>
            <a:r>
              <a:rPr lang="en-US" dirty="0"/>
              <a:t>Image Probe Development Center</a:t>
            </a:r>
          </a:p>
          <a:p>
            <a:r>
              <a:rPr lang="en-US" dirty="0"/>
              <a:t>Mouse Imaging Facility</a:t>
            </a:r>
          </a:p>
          <a:p>
            <a:r>
              <a:rPr lang="en-US" dirty="0"/>
              <a:t>Natural Products Repository</a:t>
            </a:r>
          </a:p>
          <a:p>
            <a:r>
              <a:rPr lang="en-US" dirty="0"/>
              <a:t>RNAi Screening Facility</a:t>
            </a:r>
          </a:p>
          <a:p>
            <a:r>
              <a:rPr lang="en-US" dirty="0"/>
              <a:t>Advanced Imaging and Microscopy Resource</a:t>
            </a:r>
          </a:p>
          <a:p>
            <a:r>
              <a:rPr lang="en-US" dirty="0"/>
              <a:t>MRI Research Facility</a:t>
            </a:r>
          </a:p>
          <a:p>
            <a:r>
              <a:rPr lang="en-US" dirty="0"/>
              <a:t>Zebrafish Core</a:t>
            </a:r>
          </a:p>
          <a:p>
            <a:r>
              <a:rPr lang="en-US" dirty="0"/>
              <a:t>NIH Intramural Sequencing Center</a:t>
            </a:r>
          </a:p>
          <a:p>
            <a:r>
              <a:rPr lang="en-US" dirty="0"/>
              <a:t>High-Throughput Drug Candidate Screening</a:t>
            </a:r>
          </a:p>
          <a:p>
            <a:pPr marL="304786" lvl="1" indent="0">
              <a:buNone/>
            </a:pPr>
            <a:r>
              <a:rPr lang="is-IS" i="1" dirty="0"/>
              <a:t>… to name a few</a:t>
            </a:r>
            <a:endParaRPr lang="en-US" i="1" dirty="0"/>
          </a:p>
          <a:p>
            <a:endParaRPr lang="en-US" dirty="0"/>
          </a:p>
        </p:txBody>
      </p:sp>
      <p:pic>
        <p:nvPicPr>
          <p:cNvPr id="17" name="Picture Placeholder 7">
            <a:extLst>
              <a:ext uri="{FF2B5EF4-FFF2-40B4-BE49-F238E27FC236}">
                <a16:creationId xmlns:a16="http://schemas.microsoft.com/office/drawing/2014/main" id="{21C6F653-CDF8-8549-AEFF-04F6D41058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75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5">
            <a:extLst>
              <a:ext uri="{FF2B5EF4-FFF2-40B4-BE49-F238E27FC236}">
                <a16:creationId xmlns:a16="http://schemas.microsoft.com/office/drawing/2014/main" id="{99411938-6AA0-2A44-A1AD-09124B7A41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6" b="15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Supercomputing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supercomputer completely dedicated to advancing biomedical </a:t>
            </a:r>
            <a:br>
              <a:rPr lang="en-US" dirty="0"/>
            </a:br>
            <a:r>
              <a:rPr lang="en-US" dirty="0"/>
              <a:t>research listed among the 100 most powerful computers in the world</a:t>
            </a:r>
          </a:p>
        </p:txBody>
      </p:sp>
    </p:spTree>
    <p:extLst>
      <p:ext uri="{BB962C8B-B14F-4D97-AF65-F5344CB8AC3E}">
        <p14:creationId xmlns:p14="http://schemas.microsoft.com/office/powerpoint/2010/main" val="47543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NIH Clinical Center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world’s largest hospital entirely devoted to clinical research</a:t>
            </a:r>
          </a:p>
        </p:txBody>
      </p:sp>
      <p:pic>
        <p:nvPicPr>
          <p:cNvPr id="11" name="Picture 8" descr="he Mark O. Hatfield Clinical Research Center at the National Institutes of Health in">
            <a:extLst>
              <a:ext uri="{FF2B5EF4-FFF2-40B4-BE49-F238E27FC236}">
                <a16:creationId xmlns:a16="http://schemas.microsoft.com/office/drawing/2014/main" id="{28D4E59D-151F-274D-8523-A0E334126CB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181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Research Campuses</a:t>
            </a:r>
          </a:p>
        </p:txBody>
      </p:sp>
      <p:pic>
        <p:nvPicPr>
          <p:cNvPr id="6" name="Picture 5" descr="959px-Blank_US_Map.svg copy.png">
            <a:extLst>
              <a:ext uri="{FF2B5EF4-FFF2-40B4-BE49-F238E27FC236}">
                <a16:creationId xmlns:a16="http://schemas.microsoft.com/office/drawing/2014/main" id="{EE470EA8-5491-1441-8F5F-DF6925AB2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72" y="1979115"/>
            <a:ext cx="5978246" cy="3696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65D10-7606-844B-B601-E159E50A486C}"/>
              </a:ext>
            </a:extLst>
          </p:cNvPr>
          <p:cNvSpPr txBox="1"/>
          <p:nvPr/>
        </p:nvSpPr>
        <p:spPr>
          <a:xfrm>
            <a:off x="6596595" y="4158629"/>
            <a:ext cx="970109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b="1" dirty="0">
                <a:solidFill>
                  <a:srgbClr val="0A4D73"/>
                </a:solidFill>
                <a:latin typeface="Helvetica"/>
                <a:cs typeface="Helvetica"/>
              </a:rPr>
              <a:t>NIH Main</a:t>
            </a:r>
          </a:p>
          <a:p>
            <a:pPr algn="r"/>
            <a:r>
              <a:rPr lang="en-US" sz="1050" b="1" dirty="0">
                <a:solidFill>
                  <a:srgbClr val="0A4D73"/>
                </a:solidFill>
                <a:latin typeface="Helvetica"/>
                <a:cs typeface="Helvetica"/>
              </a:rPr>
              <a:t>Campus</a:t>
            </a:r>
          </a:p>
          <a:p>
            <a:pPr algn="r"/>
            <a:r>
              <a:rPr lang="en-US" sz="1050" dirty="0">
                <a:solidFill>
                  <a:srgbClr val="0A4D73"/>
                </a:solidFill>
                <a:latin typeface="Helvetica"/>
                <a:cs typeface="Helvetica"/>
              </a:rPr>
              <a:t>Bethesda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128E16-1EDB-B54E-BD4D-6B52171E9C52}"/>
              </a:ext>
            </a:extLst>
          </p:cNvPr>
          <p:cNvCxnSpPr/>
          <p:nvPr/>
        </p:nvCxnSpPr>
        <p:spPr bwMode="auto">
          <a:xfrm>
            <a:off x="6416030" y="3514616"/>
            <a:ext cx="317490" cy="1190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A2B6934-6188-6648-B1E5-F758CBE7C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429" y="3511952"/>
            <a:ext cx="872275" cy="6022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55DBC1B-9622-964F-9F79-C97E28A600A2}"/>
              </a:ext>
            </a:extLst>
          </p:cNvPr>
          <p:cNvGrpSpPr/>
          <p:nvPr/>
        </p:nvGrpSpPr>
        <p:grpSpPr>
          <a:xfrm>
            <a:off x="1392625" y="1930621"/>
            <a:ext cx="6686369" cy="3375450"/>
            <a:chOff x="656843" y="1092004"/>
            <a:chExt cx="8915160" cy="45005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F41A5B1-4A1D-4648-98F4-B823DD689109}"/>
                </a:ext>
              </a:extLst>
            </p:cNvPr>
            <p:cNvGrpSpPr/>
            <p:nvPr/>
          </p:nvGrpSpPr>
          <p:grpSpPr>
            <a:xfrm>
              <a:off x="955953" y="1487375"/>
              <a:ext cx="2936220" cy="803046"/>
              <a:chOff x="955953" y="1487376"/>
              <a:chExt cx="2936221" cy="80304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220046A-E3C3-FB4A-A737-03A917DA8508}"/>
                  </a:ext>
                </a:extLst>
              </p:cNvPr>
              <p:cNvCxnSpPr/>
              <p:nvPr/>
            </p:nvCxnSpPr>
            <p:spPr bwMode="auto">
              <a:xfrm>
                <a:off x="1963734" y="1858005"/>
                <a:ext cx="423319" cy="15875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DCFD4B6-C0B1-7941-9507-BC4419062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5953" y="1487376"/>
                <a:ext cx="1163034" cy="803048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5974C0A-9151-F64E-9EA7-C4C18E3FAD48}"/>
                  </a:ext>
                </a:extLst>
              </p:cNvPr>
              <p:cNvSpPr txBox="1"/>
              <p:nvPr/>
            </p:nvSpPr>
            <p:spPr>
              <a:xfrm>
                <a:off x="2157744" y="1673456"/>
                <a:ext cx="173443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Rocky Mountain Laboratory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2AB95C1-191A-A84B-A75D-BFA49E5A7C8B}"/>
                </a:ext>
              </a:extLst>
            </p:cNvPr>
            <p:cNvGrpSpPr/>
            <p:nvPr/>
          </p:nvGrpSpPr>
          <p:grpSpPr>
            <a:xfrm>
              <a:off x="656843" y="4156427"/>
              <a:ext cx="2669733" cy="1295290"/>
              <a:chOff x="656844" y="4156427"/>
              <a:chExt cx="2669732" cy="129528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695E21-D6D9-134F-8861-A63918802387}"/>
                  </a:ext>
                </a:extLst>
              </p:cNvPr>
              <p:cNvSpPr txBox="1"/>
              <p:nvPr/>
            </p:nvSpPr>
            <p:spPr>
              <a:xfrm>
                <a:off x="656844" y="5020829"/>
                <a:ext cx="2669732" cy="430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50" b="1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Phoenix Epidemiology and Clinical Research Branch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5C0383E-A9E4-A141-8D54-488D06DF396C}"/>
                  </a:ext>
                </a:extLst>
              </p:cNvPr>
              <p:cNvCxnSpPr/>
              <p:nvPr/>
            </p:nvCxnSpPr>
            <p:spPr bwMode="auto">
              <a:xfrm flipV="1">
                <a:off x="1763367" y="4315739"/>
                <a:ext cx="382629" cy="25235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02A0E87-4E60-4A47-8504-47B4F6DC0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6844" y="4156427"/>
                <a:ext cx="1163033" cy="80304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030204-D128-CA42-8B7B-7DED7CA1DE6B}"/>
                </a:ext>
              </a:extLst>
            </p:cNvPr>
            <p:cNvGrpSpPr/>
            <p:nvPr/>
          </p:nvGrpSpPr>
          <p:grpSpPr>
            <a:xfrm>
              <a:off x="5720678" y="3833127"/>
              <a:ext cx="1487051" cy="1759472"/>
              <a:chOff x="5720682" y="3833129"/>
              <a:chExt cx="1487049" cy="175947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FCC196-C72E-B340-8C9F-BF3ADC64311A}"/>
                  </a:ext>
                </a:extLst>
              </p:cNvPr>
              <p:cNvSpPr txBox="1"/>
              <p:nvPr/>
            </p:nvSpPr>
            <p:spPr>
              <a:xfrm>
                <a:off x="5720682" y="5161716"/>
                <a:ext cx="121657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Research Triangle Park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C56A022-5C5F-7541-BF39-1AA7605AFB9F}"/>
                  </a:ext>
                </a:extLst>
              </p:cNvPr>
              <p:cNvCxnSpPr/>
              <p:nvPr/>
            </p:nvCxnSpPr>
            <p:spPr bwMode="auto">
              <a:xfrm flipV="1">
                <a:off x="6690804" y="3833129"/>
                <a:ext cx="516927" cy="64724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B403F78-B667-2040-9B6C-21812E554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47451" y="4317464"/>
                <a:ext cx="1163033" cy="803047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DF75D1-B58B-954F-8A29-F4B9D2B8E860}"/>
                </a:ext>
              </a:extLst>
            </p:cNvPr>
            <p:cNvGrpSpPr/>
            <p:nvPr/>
          </p:nvGrpSpPr>
          <p:grpSpPr>
            <a:xfrm>
              <a:off x="4067551" y="2284990"/>
              <a:ext cx="3198971" cy="1508820"/>
              <a:chOff x="4067551" y="2284990"/>
              <a:chExt cx="3198971" cy="15088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A08F95-9C2C-6548-ABFC-29572176FD23}"/>
                  </a:ext>
                </a:extLst>
              </p:cNvPr>
              <p:cNvSpPr txBox="1"/>
              <p:nvPr/>
            </p:nvSpPr>
            <p:spPr>
              <a:xfrm>
                <a:off x="4067551" y="3147484"/>
                <a:ext cx="2415056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050" b="1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Frederick National Laboratory for Cancer Research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63BF326-725B-AD4C-870B-B00E10163738}"/>
                  </a:ext>
                </a:extLst>
              </p:cNvPr>
              <p:cNvCxnSpPr/>
              <p:nvPr/>
            </p:nvCxnSpPr>
            <p:spPr bwMode="auto">
              <a:xfrm>
                <a:off x="6414469" y="2681171"/>
                <a:ext cx="852053" cy="47578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7049B31-A3ED-B544-BFD9-DEF6E270F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19567" y="2284990"/>
                <a:ext cx="1163033" cy="803047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B325DDB-93E7-FF4B-85A4-D67A6BA2E3B8}"/>
                </a:ext>
              </a:extLst>
            </p:cNvPr>
            <p:cNvGrpSpPr/>
            <p:nvPr/>
          </p:nvGrpSpPr>
          <p:grpSpPr>
            <a:xfrm>
              <a:off x="6622480" y="1092004"/>
              <a:ext cx="2949523" cy="2036026"/>
              <a:chOff x="6622480" y="1092004"/>
              <a:chExt cx="2949522" cy="203602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D9CB00-3762-AE49-ACFC-C86B75AB5D87}"/>
                  </a:ext>
                </a:extLst>
              </p:cNvPr>
              <p:cNvSpPr txBox="1"/>
              <p:nvPr/>
            </p:nvSpPr>
            <p:spPr>
              <a:xfrm>
                <a:off x="7843445" y="1278084"/>
                <a:ext cx="1728557" cy="430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50" b="1" dirty="0" err="1">
                    <a:solidFill>
                      <a:srgbClr val="0A4D73"/>
                    </a:solidFill>
                    <a:latin typeface="Helvetica"/>
                    <a:cs typeface="Helvetica"/>
                  </a:rPr>
                  <a:t>Bayview</a:t>
                </a:r>
                <a:r>
                  <a:rPr lang="en-US" sz="1050" b="1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 Campus</a:t>
                </a:r>
              </a:p>
              <a:p>
                <a:r>
                  <a:rPr lang="en-US" sz="1050" dirty="0">
                    <a:solidFill>
                      <a:srgbClr val="0A4D73"/>
                    </a:solidFill>
                    <a:latin typeface="Helvetica"/>
                    <a:cs typeface="Helvetica"/>
                  </a:rPr>
                  <a:t>Baltimore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3091482-92A7-3C4C-AD39-2694435648B7}"/>
                  </a:ext>
                </a:extLst>
              </p:cNvPr>
              <p:cNvCxnSpPr/>
              <p:nvPr/>
            </p:nvCxnSpPr>
            <p:spPr bwMode="auto">
              <a:xfrm>
                <a:off x="7202314" y="1711009"/>
                <a:ext cx="182263" cy="141702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06CFE63-37C8-1B4D-BA52-D387A52AF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22480" y="1092004"/>
                <a:ext cx="1163033" cy="8030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4816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11E849-B097-2A47-8969-3A0286AB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Science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F7FB67-5363-6C41-B82B-35B9E9BC9F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Investing in Cutting-Edge Animal Models</a:t>
            </a:r>
          </a:p>
          <a:p>
            <a:r>
              <a:rPr lang="en-US" dirty="0"/>
              <a:t>Developing Novel Imaging Techniques</a:t>
            </a:r>
          </a:p>
          <a:p>
            <a:r>
              <a:rPr lang="en-US" dirty="0"/>
              <a:t>Zooming in on the Microbiome</a:t>
            </a:r>
          </a:p>
          <a:p>
            <a:r>
              <a:rPr lang="en-US" dirty="0"/>
              <a:t>Stimulating Neuroscience Research</a:t>
            </a:r>
          </a:p>
          <a:p>
            <a:r>
              <a:rPr lang="en-US" dirty="0"/>
              <a:t>Combating Drug Resistance</a:t>
            </a:r>
          </a:p>
          <a:p>
            <a:r>
              <a:rPr lang="en-US" dirty="0"/>
              <a:t>Unlocking the Potential of RNA Biology and Therapeutics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024049-6D00-9F4A-AAF8-79C194316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Advancing Computational and Structural Biology</a:t>
            </a:r>
          </a:p>
          <a:p>
            <a:r>
              <a:rPr lang="en-US" dirty="0"/>
              <a:t>Creating Cell-Based Therapies</a:t>
            </a:r>
          </a:p>
          <a:p>
            <a:r>
              <a:rPr lang="en-US" dirty="0"/>
              <a:t>Charting the Pathways of Inflammation</a:t>
            </a:r>
          </a:p>
          <a:p>
            <a:r>
              <a:rPr lang="en-US" dirty="0"/>
              <a:t>Pursuing Precision Medicine</a:t>
            </a:r>
          </a:p>
          <a:p>
            <a:r>
              <a:rPr lang="en-US" dirty="0"/>
              <a:t>Producing Novel Vaccines</a:t>
            </a:r>
          </a:p>
          <a:p>
            <a:r>
              <a:rPr lang="en-US" dirty="0"/>
              <a:t>Uncovering New Opportunities for Natural Products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Placeholder 13">
            <a:extLst>
              <a:ext uri="{FF2B5EF4-FFF2-40B4-BE49-F238E27FC236}">
                <a16:creationId xmlns:a16="http://schemas.microsoft.com/office/drawing/2014/main" id="{0AC193F9-D7A2-2D47-84D7-8B22D305AD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1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45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11E849-B097-2A47-8969-3A0286AB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Focus Areas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F7FB67-5363-6C41-B82B-35B9E9BC9F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Biomedical Engineering and Biophysics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Cancer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Cell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Chemical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Chromosome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Clinical Research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Computational Biology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024049-6D00-9F4A-AAF8-79C194316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Developmental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Epidemiology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Genetics and Genomics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Health Disparities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Immunology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Microbiology and Infectious Diseases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Molecular Biology and Biochemistry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Molecular Pharmacology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300CD-8599-3444-91C0-C548CAD39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Neuroscience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RNA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Social and Behavioral Sciences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Stem Cell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Structural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Systems Biology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" pitchFamily="2" charset="0"/>
                <a:ea typeface="Franklin Gothic Book" charset="0"/>
                <a:cs typeface="Franklin Gothic Book" charset="0"/>
              </a:rPr>
              <a:t>Virology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1440AAE-64E8-0147-A02E-64FFACC875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153"/>
          <a:stretch>
            <a:fillRect/>
          </a:stretch>
        </p:blipFill>
        <p:spPr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8666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6E880-435C-2B43-9B8D-17C3182C0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IRP’s Nobel Prize-Winning Discoveries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56263-F64C-7A47-BB1E-02DD3770C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4" y="1961816"/>
            <a:ext cx="6373467" cy="336266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20 Intramural investigators have won Nobel Prizes</a:t>
            </a:r>
            <a:br>
              <a:rPr lang="en-US" dirty="0"/>
            </a:br>
            <a:r>
              <a:rPr lang="en-US" sz="900" dirty="0"/>
              <a:t> </a:t>
            </a:r>
          </a:p>
          <a:p>
            <a:pPr marL="0" indent="0">
              <a:buNone/>
            </a:pPr>
            <a:r>
              <a:rPr lang="en-US" dirty="0"/>
              <a:t>Major discoveries have included:</a:t>
            </a:r>
          </a:p>
          <a:p>
            <a:r>
              <a:rPr lang="en-US" dirty="0"/>
              <a:t>Deciphering the genetic code</a:t>
            </a:r>
          </a:p>
          <a:p>
            <a:r>
              <a:rPr lang="en-US" dirty="0"/>
              <a:t>Demonstrating that protein folding can be predicted from a protein’s amino acid sequence</a:t>
            </a:r>
          </a:p>
          <a:p>
            <a:r>
              <a:rPr lang="en-US" dirty="0"/>
              <a:t>Discovering that ‘slow viruses’ can cause degenerative neurological diseases</a:t>
            </a:r>
          </a:p>
          <a:p>
            <a:r>
              <a:rPr lang="en-US" dirty="0"/>
              <a:t>Showing that responses of cells to hormones requires both receptors and G-proteins</a:t>
            </a:r>
          </a:p>
          <a:p>
            <a:r>
              <a:rPr lang="en-US" dirty="0"/>
              <a:t>Discovery of the hepatitis C virus</a:t>
            </a:r>
            <a:endParaRPr lang="en-US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5A5B77-896D-044C-834E-C3DFA2E23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02" y="2010170"/>
            <a:ext cx="1691562" cy="21059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63962-8113-D440-9A7D-3DEA9C1D7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03" y="4212808"/>
            <a:ext cx="1691563" cy="11230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AC76F6-C249-2C4D-B583-A14A9B4CA92A}"/>
              </a:ext>
            </a:extLst>
          </p:cNvPr>
          <p:cNvSpPr/>
          <p:nvPr/>
        </p:nvSpPr>
        <p:spPr>
          <a:xfrm>
            <a:off x="4325567" y="5592303"/>
            <a:ext cx="4362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irp.nih.gov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/about-us/honors/</a:t>
            </a:r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nobel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-prize</a:t>
            </a:r>
          </a:p>
        </p:txBody>
      </p:sp>
    </p:spTree>
    <p:extLst>
      <p:ext uri="{BB962C8B-B14F-4D97-AF65-F5344CB8AC3E}">
        <p14:creationId xmlns:p14="http://schemas.microsoft.com/office/powerpoint/2010/main" val="142448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NIH IRP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aptuit_ppt[1]</Template>
  <TotalTime>3624</TotalTime>
  <Words>401</Words>
  <Application>Microsoft Macintosh PowerPoint</Application>
  <PresentationFormat>On-screen Show (4:3)</PresentationFormat>
  <Paragraphs>82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Helvetica</vt:lpstr>
      <vt:lpstr>Verdana</vt:lpstr>
      <vt:lpstr>2_NIH IRP Design</vt:lpstr>
      <vt:lpstr>The NIH Intramural Research Program</vt:lpstr>
      <vt:lpstr>What is the Intramural Research Program?</vt:lpstr>
      <vt:lpstr>IRP Shared Research Resources</vt:lpstr>
      <vt:lpstr>Supercomputing</vt:lpstr>
      <vt:lpstr>The NIH Clinical Center</vt:lpstr>
      <vt:lpstr>Our Research Campuses</vt:lpstr>
      <vt:lpstr>Accelerating Science</vt:lpstr>
      <vt:lpstr>Scientific Focus Areas</vt:lpstr>
      <vt:lpstr>The IRP’s Nobel Prize-Winning Discoveries</vt:lpstr>
      <vt:lpstr>Learn More</vt:lpstr>
    </vt:vector>
  </TitlesOfParts>
  <Company>OgilvyPR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O'GradyP</dc:creator>
  <cp:keywords>PowerPoint Template</cp:keywords>
  <cp:lastModifiedBy>Fredriksen, Mark (NIH/NHGRI) [C]</cp:lastModifiedBy>
  <cp:revision>272</cp:revision>
  <cp:lastPrinted>2004-07-19T16:55:34Z</cp:lastPrinted>
  <dcterms:created xsi:type="dcterms:W3CDTF">2005-06-27T20:18:34Z</dcterms:created>
  <dcterms:modified xsi:type="dcterms:W3CDTF">2021-03-02T19:56:38Z</dcterms:modified>
</cp:coreProperties>
</file>