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91" r:id="rId1"/>
  </p:sldMasterIdLst>
  <p:notesMasterIdLst>
    <p:notesMasterId r:id="rId12"/>
  </p:notesMasterIdLst>
  <p:handoutMasterIdLst>
    <p:handoutMasterId r:id="rId13"/>
  </p:handoutMasterIdLst>
  <p:sldIdLst>
    <p:sldId id="867" r:id="rId2"/>
    <p:sldId id="861" r:id="rId3"/>
    <p:sldId id="859" r:id="rId4"/>
    <p:sldId id="860" r:id="rId5"/>
    <p:sldId id="862" r:id="rId6"/>
    <p:sldId id="863" r:id="rId7"/>
    <p:sldId id="864" r:id="rId8"/>
    <p:sldId id="865" r:id="rId9"/>
    <p:sldId id="911" r:id="rId10"/>
    <p:sldId id="866" r:id="rId11"/>
  </p:sldIdLst>
  <p:sldSz cx="9144000" cy="5143500" type="screen16x9"/>
  <p:notesSz cx="7150100" cy="9448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09" charset="0"/>
        <a:ea typeface="ＭＳ Ｐゴシック" pitchFamily="-109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09" charset="0"/>
        <a:ea typeface="ＭＳ Ｐゴシック" pitchFamily="-109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09" charset="0"/>
        <a:ea typeface="ＭＳ Ｐゴシック" pitchFamily="-109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09" charset="0"/>
        <a:ea typeface="ＭＳ Ｐゴシック" pitchFamily="-109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09" charset="0"/>
        <a:ea typeface="ＭＳ Ｐゴシック" pitchFamily="-109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-109" charset="0"/>
        <a:ea typeface="ＭＳ Ｐゴシック" pitchFamily="-109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-109" charset="0"/>
        <a:ea typeface="ＭＳ Ｐゴシック" pitchFamily="-109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-109" charset="0"/>
        <a:ea typeface="ＭＳ Ｐゴシック" pitchFamily="-109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-109" charset="0"/>
        <a:ea typeface="ＭＳ Ｐゴシック" pitchFamily="-10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edriksen, Mark (NIH/NHGRI) [C]" initials="FM([" lastIdx="2" clrIdx="0"/>
  <p:cmAuthor id="2" name="Baxevanis, Andy (NIH/NHGRI) [E]" initials="BA([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6265"/>
    <a:srgbClr val="6C3A77"/>
    <a:srgbClr val="137FC3"/>
    <a:srgbClr val="E57200"/>
    <a:srgbClr val="7B2A82"/>
    <a:srgbClr val="7A9B3E"/>
    <a:srgbClr val="90AA3C"/>
    <a:srgbClr val="005395"/>
    <a:srgbClr val="7B9133"/>
    <a:srgbClr val="A2B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62"/>
    <p:restoredTop sz="95918"/>
  </p:normalViewPr>
  <p:slideViewPr>
    <p:cSldViewPr snapToGrid="0">
      <p:cViewPr varScale="1">
        <p:scale>
          <a:sx n="158" d="100"/>
          <a:sy n="158" d="100"/>
        </p:scale>
        <p:origin x="1256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165" d="100"/>
          <a:sy n="165" d="100"/>
        </p:scale>
        <p:origin x="5152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defTabSz="947738" eaLnBrk="0" hangingPunct="0">
              <a:defRPr sz="12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51300" y="0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r" defTabSz="947738" eaLnBrk="0" hangingPunct="0">
              <a:defRPr sz="12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75725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defTabSz="947738" eaLnBrk="0" hangingPunct="0">
              <a:defRPr sz="12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51300" y="8975725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r" defTabSz="947738" eaLnBrk="0" hangingPunct="0">
              <a:defRPr sz="1200"/>
            </a:lvl1pPr>
          </a:lstStyle>
          <a:p>
            <a:fld id="{0A3685F4-1BBD-4E63-A71E-DF81853958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78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defTabSz="947738" eaLnBrk="0" hangingPunct="0">
              <a:defRPr sz="12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51300" y="0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r" defTabSz="947738" eaLnBrk="0" hangingPunct="0">
              <a:defRPr sz="12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5450" y="708025"/>
            <a:ext cx="6299200" cy="354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4088" y="4487863"/>
            <a:ext cx="5241925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75725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defTabSz="947738" eaLnBrk="0" hangingPunct="0">
              <a:defRPr sz="12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51300" y="8975725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r" defTabSz="947738" eaLnBrk="0" hangingPunct="0">
              <a:defRPr sz="1200"/>
            </a:lvl1pPr>
          </a:lstStyle>
          <a:p>
            <a:fld id="{73A4790B-69A1-44AC-B25A-7636D11D03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204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charset="0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charset="0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charset="0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charset="0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charset="0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708025"/>
            <a:ext cx="6299200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4790B-69A1-44AC-B25A-7636D11D038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22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5100" y="708025"/>
            <a:ext cx="1752600" cy="987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4790B-69A1-44AC-B25A-7636D11D038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1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708025"/>
            <a:ext cx="6299200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4790B-69A1-44AC-B25A-7636D11D038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98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708025"/>
            <a:ext cx="6299200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4790B-69A1-44AC-B25A-7636D11D038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57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54175" y="708025"/>
            <a:ext cx="3825875" cy="215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4790B-69A1-44AC-B25A-7636D11D038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796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708025"/>
            <a:ext cx="6299200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4790B-69A1-44AC-B25A-7636D11D038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98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708025"/>
            <a:ext cx="6299200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4790B-69A1-44AC-B25A-7636D11D038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75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BDFE7A-E310-3448-935C-5B8731F726FC}"/>
              </a:ext>
            </a:extLst>
          </p:cNvPr>
          <p:cNvSpPr/>
          <p:nvPr userDrawn="1"/>
        </p:nvSpPr>
        <p:spPr bwMode="auto">
          <a:xfrm>
            <a:off x="0" y="3011895"/>
            <a:ext cx="9144000" cy="213160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57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29" y="335281"/>
            <a:ext cx="8507556" cy="2235200"/>
          </a:xfrm>
        </p:spPr>
        <p:txBody>
          <a:bodyPr/>
          <a:lstStyle>
            <a:lvl1pPr algn="ctr">
              <a:defRPr sz="2800">
                <a:solidFill>
                  <a:srgbClr val="137FC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" y="3011896"/>
            <a:ext cx="9143999" cy="2131607"/>
          </a:xfrm>
          <a:effectLst/>
        </p:spPr>
        <p:txBody>
          <a:bodyPr bIns="548640" anchor="ctr"/>
          <a:lstStyle>
            <a:lvl1pPr marL="0" indent="0" algn="ctr">
              <a:buFontTx/>
              <a:buNone/>
              <a:defRPr sz="1800" b="1">
                <a:solidFill>
                  <a:srgbClr val="6C3A77"/>
                </a:solidFill>
                <a:effectLst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 flipV="1">
            <a:off x="323829" y="2778578"/>
            <a:ext cx="8507556" cy="34289"/>
          </a:xfrm>
          <a:prstGeom prst="rect">
            <a:avLst/>
          </a:prstGeom>
          <a:solidFill>
            <a:srgbClr val="7B2A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76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49281-C2F8-DB47-9DAA-5CD15108E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1" y="43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39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32012"/>
            <a:ext cx="4038600" cy="336261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32012"/>
            <a:ext cx="4038600" cy="336261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333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213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1473053"/>
            <a:ext cx="7772400" cy="1885950"/>
          </a:xfrm>
        </p:spPr>
        <p:txBody>
          <a:bodyPr>
            <a:normAutofit fontScale="90000"/>
          </a:bodyPr>
          <a:lstStyle>
            <a:lvl1pPr algn="ctr">
              <a:defRPr sz="2700" i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457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9144000" cy="46291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76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4142" y="315592"/>
            <a:ext cx="8464268" cy="3516518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4148" y="4025506"/>
            <a:ext cx="8464269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9293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 M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CC654270-39C7-8141-87F4-DF325D1A9E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84550" y="1098550"/>
            <a:ext cx="2941638" cy="3533775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13CAB82D-FD02-FA4B-B55A-BBADF27404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10388" y="1109666"/>
            <a:ext cx="1784350" cy="3508375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044D7E-59A6-4543-ADBE-C4E89BA8D433}"/>
              </a:ext>
            </a:extLst>
          </p:cNvPr>
          <p:cNvGrpSpPr/>
          <p:nvPr userDrawn="1"/>
        </p:nvGrpSpPr>
        <p:grpSpPr>
          <a:xfrm>
            <a:off x="476160" y="1489708"/>
            <a:ext cx="2399696" cy="2748224"/>
            <a:chOff x="476160" y="1489706"/>
            <a:chExt cx="2399696" cy="27482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EC56ECD-55B9-1144-975C-983F43E0B08F}"/>
                </a:ext>
              </a:extLst>
            </p:cNvPr>
            <p:cNvSpPr/>
            <p:nvPr/>
          </p:nvSpPr>
          <p:spPr bwMode="auto">
            <a:xfrm>
              <a:off x="476160" y="1489706"/>
              <a:ext cx="2255855" cy="27482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5F828D6-2C4B-EE4F-A17D-E43C864768BA}"/>
                </a:ext>
              </a:extLst>
            </p:cNvPr>
            <p:cNvGrpSpPr/>
            <p:nvPr/>
          </p:nvGrpSpPr>
          <p:grpSpPr>
            <a:xfrm>
              <a:off x="734982" y="1692845"/>
              <a:ext cx="2140874" cy="2328448"/>
              <a:chOff x="1057666" y="1695319"/>
              <a:chExt cx="2140874" cy="232844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B1260738-4DA2-C94C-B7F8-C18050A49C43}"/>
                  </a:ext>
                </a:extLst>
              </p:cNvPr>
              <p:cNvGrpSpPr/>
              <p:nvPr/>
            </p:nvGrpSpPr>
            <p:grpSpPr>
              <a:xfrm>
                <a:off x="1057666" y="2973331"/>
                <a:ext cx="2140874" cy="412586"/>
                <a:chOff x="1057666" y="2966121"/>
                <a:chExt cx="2140874" cy="412586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E5C5AAA0-3826-844C-A7EF-769EE6B79B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057666" y="2966121"/>
                  <a:ext cx="412586" cy="412586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83DC81D-AA4F-7046-8B9D-88ADB31BD6CE}"/>
                    </a:ext>
                  </a:extLst>
                </p:cNvPr>
                <p:cNvSpPr txBox="1"/>
                <p:nvPr/>
              </p:nvSpPr>
              <p:spPr>
                <a:xfrm>
                  <a:off x="1500396" y="2987748"/>
                  <a:ext cx="169814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>
                      <a:solidFill>
                        <a:srgbClr val="0A4D73"/>
                      </a:solidFill>
                      <a:latin typeface="Helvetica"/>
                      <a:cs typeface="Helvetica"/>
                    </a:rPr>
                    <a:t>@</a:t>
                  </a:r>
                  <a:r>
                    <a:rPr lang="en-US" sz="1800" b="1" dirty="0" err="1">
                      <a:solidFill>
                        <a:srgbClr val="0A4D73"/>
                      </a:solidFill>
                      <a:latin typeface="Helvetica"/>
                      <a:cs typeface="Helvetica"/>
                    </a:rPr>
                    <a:t>IRPatNIH</a:t>
                  </a:r>
                  <a:endParaRPr lang="en-US" sz="1800" b="1" dirty="0">
                    <a:solidFill>
                      <a:srgbClr val="0A4D73"/>
                    </a:solidFill>
                    <a:latin typeface="Helvetica"/>
                    <a:cs typeface="Helvetica"/>
                  </a:endParaRPr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6CD1DDA-A732-164A-8B0C-E0E0B180D93B}"/>
                  </a:ext>
                </a:extLst>
              </p:cNvPr>
              <p:cNvGrpSpPr/>
              <p:nvPr/>
            </p:nvGrpSpPr>
            <p:grpSpPr>
              <a:xfrm>
                <a:off x="1057666" y="2335480"/>
                <a:ext cx="2140874" cy="412586"/>
                <a:chOff x="1057666" y="2321062"/>
                <a:chExt cx="2140874" cy="412586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FB25B11B-AFF4-134F-81C5-F5822D2009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57666" y="2321062"/>
                  <a:ext cx="412586" cy="412586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93108CF-B8EB-164D-8FCF-83CDBD692DAD}"/>
                    </a:ext>
                  </a:extLst>
                </p:cNvPr>
                <p:cNvSpPr txBox="1"/>
                <p:nvPr/>
              </p:nvSpPr>
              <p:spPr>
                <a:xfrm>
                  <a:off x="1500396" y="2342689"/>
                  <a:ext cx="169814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>
                      <a:solidFill>
                        <a:srgbClr val="0A4D73"/>
                      </a:solidFill>
                      <a:latin typeface="Helvetica"/>
                      <a:cs typeface="Helvetica"/>
                    </a:rPr>
                    <a:t>@</a:t>
                  </a:r>
                  <a:r>
                    <a:rPr lang="en-US" sz="1800" b="1" dirty="0" err="1">
                      <a:solidFill>
                        <a:srgbClr val="0A4D73"/>
                      </a:solidFill>
                      <a:latin typeface="Helvetica"/>
                      <a:cs typeface="Helvetica"/>
                    </a:rPr>
                    <a:t>IRPatNIH</a:t>
                  </a:r>
                  <a:endParaRPr lang="en-US" sz="1800" b="1" dirty="0">
                    <a:solidFill>
                      <a:srgbClr val="0A4D73"/>
                    </a:solidFill>
                    <a:latin typeface="Helvetica"/>
                    <a:cs typeface="Helvetica"/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C86BC7E-2092-C84A-AC5E-BF74FBA650B1}"/>
                  </a:ext>
                </a:extLst>
              </p:cNvPr>
              <p:cNvGrpSpPr/>
              <p:nvPr/>
            </p:nvGrpSpPr>
            <p:grpSpPr>
              <a:xfrm>
                <a:off x="1057666" y="3611181"/>
                <a:ext cx="2140874" cy="412586"/>
                <a:chOff x="1057666" y="3611181"/>
                <a:chExt cx="2140874" cy="412586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9BEC842E-BC4C-C442-B2F8-40E82A5305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57666" y="3611181"/>
                  <a:ext cx="412586" cy="412586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CCAC544-7D43-3A43-B527-1342752491FE}"/>
                    </a:ext>
                  </a:extLst>
                </p:cNvPr>
                <p:cNvSpPr txBox="1"/>
                <p:nvPr/>
              </p:nvSpPr>
              <p:spPr>
                <a:xfrm>
                  <a:off x="1500396" y="3632808"/>
                  <a:ext cx="169814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>
                      <a:solidFill>
                        <a:srgbClr val="0A4D73"/>
                      </a:solidFill>
                      <a:latin typeface="Helvetica"/>
                      <a:cs typeface="Helvetica"/>
                    </a:rPr>
                    <a:t>IRPNIH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5988A9C-3D21-8442-88DF-2BB03F219279}"/>
                  </a:ext>
                </a:extLst>
              </p:cNvPr>
              <p:cNvGrpSpPr/>
              <p:nvPr/>
            </p:nvGrpSpPr>
            <p:grpSpPr>
              <a:xfrm>
                <a:off x="1057666" y="1695319"/>
                <a:ext cx="2140874" cy="414896"/>
                <a:chOff x="1057666" y="1695319"/>
                <a:chExt cx="2140874" cy="414896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0DC3B105-50AD-6149-8682-3D48439FE7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7666" y="1695319"/>
                  <a:ext cx="414896" cy="414896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E67268F-0BE3-5947-BFD8-6737EE80C966}"/>
                    </a:ext>
                  </a:extLst>
                </p:cNvPr>
                <p:cNvSpPr txBox="1"/>
                <p:nvPr/>
              </p:nvSpPr>
              <p:spPr>
                <a:xfrm>
                  <a:off x="1500396" y="1718101"/>
                  <a:ext cx="169814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0A4D73"/>
                      </a:solidFill>
                      <a:latin typeface="Helvetica"/>
                      <a:cs typeface="Helvetica"/>
                    </a:rPr>
                    <a:t>irp.nih.gov</a:t>
                  </a:r>
                  <a:endParaRPr lang="en-US" sz="1800" b="1" dirty="0">
                    <a:solidFill>
                      <a:srgbClr val="0A4D73"/>
                    </a:solidFill>
                    <a:latin typeface="Helvetica"/>
                    <a:cs typeface="Helvetica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0789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330B52-6388-1F4B-8A8E-4848BF67B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7" r="-31867"/>
          <a:stretch/>
        </p:blipFill>
        <p:spPr>
          <a:xfrm>
            <a:off x="6" y="1"/>
            <a:ext cx="9143999" cy="514350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157268" y="422032"/>
            <a:ext cx="5767902" cy="4384430"/>
          </a:xfrm>
        </p:spPr>
        <p:txBody>
          <a:bodyPr/>
          <a:lstStyle>
            <a:lvl1pPr>
              <a:buClr>
                <a:srgbClr val="005395"/>
              </a:buClr>
              <a:defRPr sz="2100"/>
            </a:lvl1pPr>
            <a:lvl2pPr>
              <a:buClr>
                <a:srgbClr val="005395"/>
              </a:buClr>
              <a:buFont typeface="Arial"/>
              <a:buChar char="•"/>
              <a:defRPr sz="1800"/>
            </a:lvl2pPr>
            <a:lvl3pPr>
              <a:buClr>
                <a:srgbClr val="005395"/>
              </a:buClr>
              <a:defRPr sz="1500"/>
            </a:lvl3pPr>
            <a:lvl4pPr>
              <a:buClr>
                <a:srgbClr val="005395"/>
              </a:buClr>
              <a:defRPr sz="1350"/>
            </a:lvl4pPr>
            <a:lvl5pPr>
              <a:buClr>
                <a:srgbClr val="005395"/>
              </a:buCl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 flipV="1">
            <a:off x="417613" y="3753937"/>
            <a:ext cx="2423160" cy="34289"/>
          </a:xfrm>
          <a:prstGeom prst="rect">
            <a:avLst/>
          </a:prstGeom>
          <a:solidFill>
            <a:srgbClr val="7B2A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76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068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783" y="1104565"/>
            <a:ext cx="8746434" cy="3362663"/>
          </a:xfrm>
        </p:spPr>
        <p:txBody>
          <a:bodyPr/>
          <a:lstStyle>
            <a:lvl2pPr marL="514325" indent="-209540">
              <a:buFont typeface="Arial" pitchFamily="34" charset="0"/>
              <a:buChar char="•"/>
              <a:defRPr/>
            </a:lvl2pPr>
            <a:lvl3pPr marL="815537" indent="-217874">
              <a:tabLst/>
              <a:defRPr sz="1350"/>
            </a:lvl3pPr>
            <a:lvl4pPr marL="1071509" indent="-211921">
              <a:defRPr sz="1200"/>
            </a:lvl4pPr>
            <a:lvl5pPr marL="1328672" indent="-211921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743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E2F0218-C194-0144-8D01-8389459F02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09109" y="1136711"/>
            <a:ext cx="3445516" cy="3562977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789" y="1104565"/>
            <a:ext cx="4947863" cy="3362663"/>
          </a:xfrm>
        </p:spPr>
        <p:txBody>
          <a:bodyPr/>
          <a:lstStyle>
            <a:lvl1pPr>
              <a:defRPr sz="1500"/>
            </a:lvl1pPr>
            <a:lvl2pPr marL="514325" indent="-209540">
              <a:buFont typeface="Arial" pitchFamily="34" charset="0"/>
              <a:buChar char="•"/>
              <a:defRPr sz="1400"/>
            </a:lvl2pPr>
            <a:lvl3pPr marL="815537" indent="-217874">
              <a:tabLst/>
              <a:defRPr sz="1300"/>
            </a:lvl3pPr>
            <a:lvl4pPr marL="1071509" indent="-211921">
              <a:defRPr sz="1200"/>
            </a:lvl4pPr>
            <a:lvl5pPr marL="1328672" indent="-211921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597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4A780AD-C075-BC4D-88D3-1E8552D395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78663" y="1140343"/>
            <a:ext cx="1778000" cy="11687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5A8A0EA-8240-B341-8A92-B2A5ADA757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78663" y="2406650"/>
            <a:ext cx="1778000" cy="11699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C5415D-E6F4-8E43-B1EE-3E88CF235C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78665" y="3668714"/>
            <a:ext cx="1777773" cy="11181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784" y="1104565"/>
            <a:ext cx="6680188" cy="3362663"/>
          </a:xfrm>
        </p:spPr>
        <p:txBody>
          <a:bodyPr/>
          <a:lstStyle>
            <a:lvl2pPr marL="514325" indent="-209540">
              <a:buFont typeface="Arial" pitchFamily="34" charset="0"/>
              <a:buChar char="•"/>
              <a:defRPr/>
            </a:lvl2pPr>
            <a:lvl3pPr marL="815537" indent="-217874">
              <a:tabLst/>
              <a:defRPr sz="1350"/>
            </a:lvl3pPr>
            <a:lvl4pPr marL="1071509" indent="-211921">
              <a:defRPr sz="1200"/>
            </a:lvl4pPr>
            <a:lvl5pPr marL="1328672" indent="-211921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7727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8783" y="3652982"/>
            <a:ext cx="8746434" cy="814242"/>
          </a:xfrm>
        </p:spPr>
        <p:txBody>
          <a:bodyPr/>
          <a:lstStyle>
            <a:lvl1pPr marL="0" indent="0" algn="ctr">
              <a:buFontTx/>
              <a:buNone/>
              <a:defRPr i="1"/>
            </a:lvl1pPr>
            <a:lvl2pPr marL="514325" indent="-209540">
              <a:buFont typeface="Arial" pitchFamily="34" charset="0"/>
              <a:buChar char="•"/>
              <a:defRPr/>
            </a:lvl2pPr>
            <a:lvl3pPr marL="815537" indent="-217874">
              <a:tabLst/>
              <a:defRPr sz="1350"/>
            </a:lvl3pPr>
            <a:lvl4pPr marL="1071509" indent="-211921">
              <a:defRPr sz="1200"/>
            </a:lvl4pPr>
            <a:lvl5pPr marL="1328672" indent="-211921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0BDC19-4D40-2C4F-B099-BB0104CFB7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3527" y="1230600"/>
            <a:ext cx="7656946" cy="2222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654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hort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0BDC19-4D40-2C4F-B099-BB0104CFB7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94279" y="1140346"/>
            <a:ext cx="4955442" cy="27874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8783" y="4096327"/>
            <a:ext cx="8746434" cy="370896"/>
          </a:xfrm>
        </p:spPr>
        <p:txBody>
          <a:bodyPr/>
          <a:lstStyle>
            <a:lvl1pPr marL="0" indent="0" algn="ctr">
              <a:buFontTx/>
              <a:buNone/>
              <a:defRPr i="1"/>
            </a:lvl1pPr>
            <a:lvl2pPr marL="514325" indent="-209540">
              <a:buFont typeface="Arial" pitchFamily="34" charset="0"/>
              <a:buChar char="•"/>
              <a:defRPr/>
            </a:lvl2pPr>
            <a:lvl3pPr marL="815537" indent="-217874">
              <a:tabLst/>
              <a:defRPr sz="1350"/>
            </a:lvl3pPr>
            <a:lvl4pPr marL="1071509" indent="-211921">
              <a:defRPr sz="1200"/>
            </a:lvl4pPr>
            <a:lvl5pPr marL="1328672" indent="-211921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5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E5276F9-0374-5741-9703-B58C3F31F0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02884" y="1187450"/>
            <a:ext cx="5334535" cy="15605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EB580A-C783-4140-9CF3-0638B79057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5994" y="2946402"/>
            <a:ext cx="3974597" cy="1524001"/>
          </a:xfrm>
        </p:spPr>
        <p:txBody>
          <a:bodyPr/>
          <a:lstStyle>
            <a:lvl1pPr marL="0" indent="0" algn="ctr">
              <a:buNone/>
              <a:defRPr sz="1100"/>
            </a:lvl1pPr>
            <a:lvl2pPr marL="304786" indent="0" algn="ctr">
              <a:buNone/>
              <a:defRPr sz="1100"/>
            </a:lvl2pPr>
            <a:lvl3pPr marL="596473" indent="0" algn="ctr">
              <a:buNone/>
              <a:defRPr sz="1100"/>
            </a:lvl3pPr>
            <a:lvl4pPr marL="902449" indent="0" algn="ctr">
              <a:buNone/>
              <a:defRPr sz="1100"/>
            </a:lvl4pPr>
            <a:lvl5pPr marL="1159611" indent="0" algn="ctr">
              <a:buNone/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F93599-4DE1-8D41-841C-32F248B059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3419" y="2946402"/>
            <a:ext cx="3974597" cy="1524001"/>
          </a:xfrm>
        </p:spPr>
        <p:txBody>
          <a:bodyPr/>
          <a:lstStyle>
            <a:lvl1pPr marL="0" indent="0" algn="ctr">
              <a:buNone/>
              <a:defRPr sz="1100"/>
            </a:lvl1pPr>
            <a:lvl2pPr marL="304786" indent="0" algn="ctr">
              <a:buNone/>
              <a:defRPr/>
            </a:lvl2pPr>
            <a:lvl3pPr marL="596473" indent="0" algn="ctr">
              <a:buNone/>
              <a:defRPr/>
            </a:lvl3pPr>
            <a:lvl4pPr marL="902449" indent="0" algn="ctr">
              <a:buNone/>
              <a:defRPr/>
            </a:lvl4pPr>
            <a:lvl5pPr marL="1159611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0536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E5276F9-0374-5741-9703-B58C3F31F0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02884" y="1187450"/>
            <a:ext cx="5334535" cy="15605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EB580A-C783-4140-9CF3-0638B79057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29539" y="2946402"/>
            <a:ext cx="2806914" cy="1681019"/>
          </a:xfrm>
        </p:spPr>
        <p:txBody>
          <a:bodyPr/>
          <a:lstStyle>
            <a:lvl1pPr marL="0" indent="0" algn="ctr">
              <a:buNone/>
              <a:defRPr sz="1100"/>
            </a:lvl1pPr>
            <a:lvl2pPr marL="304786" indent="0" algn="ctr">
              <a:buNone/>
              <a:defRPr sz="1100"/>
            </a:lvl2pPr>
            <a:lvl3pPr marL="596473" indent="0" algn="ctr">
              <a:buNone/>
              <a:defRPr sz="1100"/>
            </a:lvl3pPr>
            <a:lvl4pPr marL="902449" indent="0" algn="ctr">
              <a:buNone/>
              <a:defRPr sz="1100"/>
            </a:lvl4pPr>
            <a:lvl5pPr marL="1159611" indent="0" algn="ctr">
              <a:buNone/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F93599-4DE1-8D41-841C-32F248B059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5564" y="2946402"/>
            <a:ext cx="2806914" cy="1681019"/>
          </a:xfrm>
        </p:spPr>
        <p:txBody>
          <a:bodyPr/>
          <a:lstStyle>
            <a:lvl1pPr marL="0" indent="0" algn="ctr">
              <a:buNone/>
              <a:defRPr sz="1100"/>
            </a:lvl1pPr>
            <a:lvl2pPr marL="304786" indent="0" algn="ctr">
              <a:buNone/>
              <a:defRPr/>
            </a:lvl2pPr>
            <a:lvl3pPr marL="596473" indent="0" algn="ctr">
              <a:buNone/>
              <a:defRPr/>
            </a:lvl3pPr>
            <a:lvl4pPr marL="902449" indent="0" algn="ctr">
              <a:buNone/>
              <a:defRPr/>
            </a:lvl4pPr>
            <a:lvl5pPr marL="1159611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20473BD-0B52-4F4D-AD35-A0EE428984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51766" y="2946402"/>
            <a:ext cx="2826977" cy="1681019"/>
          </a:xfrm>
        </p:spPr>
        <p:txBody>
          <a:bodyPr/>
          <a:lstStyle>
            <a:lvl1pPr marL="0" indent="0" algn="ctr">
              <a:buNone/>
              <a:defRPr sz="1100"/>
            </a:lvl1pPr>
            <a:lvl2pPr marL="304786" indent="0" algn="ctr">
              <a:buNone/>
              <a:defRPr sz="1100"/>
            </a:lvl2pPr>
            <a:lvl3pPr marL="596473" indent="0" algn="ctr">
              <a:buNone/>
              <a:defRPr sz="1100"/>
            </a:lvl3pPr>
            <a:lvl4pPr marL="902449" indent="0" algn="ctr">
              <a:buNone/>
              <a:defRPr sz="1100"/>
            </a:lvl4pPr>
            <a:lvl5pPr marL="1159611" indent="0" algn="ctr">
              <a:buNone/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939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84" indent="0">
              <a:buNone/>
              <a:defRPr sz="1350"/>
            </a:lvl2pPr>
            <a:lvl3pPr marL="685766" indent="0">
              <a:buNone/>
              <a:defRPr sz="1200"/>
            </a:lvl3pPr>
            <a:lvl4pPr marL="1028649" indent="0">
              <a:buNone/>
              <a:defRPr sz="1050"/>
            </a:lvl4pPr>
            <a:lvl5pPr marL="1371532" indent="0">
              <a:buNone/>
              <a:defRPr sz="1050"/>
            </a:lvl5pPr>
            <a:lvl6pPr marL="1714415" indent="0">
              <a:buNone/>
              <a:defRPr sz="1050"/>
            </a:lvl6pPr>
            <a:lvl7pPr marL="2057297" indent="0">
              <a:buNone/>
              <a:defRPr sz="1050"/>
            </a:lvl7pPr>
            <a:lvl8pPr marL="2400180" indent="0">
              <a:buNone/>
              <a:defRPr sz="1050"/>
            </a:lvl8pPr>
            <a:lvl9pPr marL="2743064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9825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783" y="164857"/>
            <a:ext cx="8746434" cy="717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783" y="1104565"/>
            <a:ext cx="8746434" cy="336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198783" y="934282"/>
            <a:ext cx="8746434" cy="34289"/>
          </a:xfrm>
          <a:prstGeom prst="rect">
            <a:avLst/>
          </a:prstGeom>
          <a:solidFill>
            <a:srgbClr val="7B2A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76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A4E8EA-CA4A-9C4F-809D-827259C4A1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21"/>
          <a:stretch/>
        </p:blipFill>
        <p:spPr>
          <a:xfrm>
            <a:off x="192197" y="4776835"/>
            <a:ext cx="1719154" cy="2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1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792" r:id="rId2"/>
    <p:sldLayoutId id="2147483817" r:id="rId3"/>
    <p:sldLayoutId id="2147483816" r:id="rId4"/>
    <p:sldLayoutId id="2147483818" r:id="rId5"/>
    <p:sldLayoutId id="2147483819" r:id="rId6"/>
    <p:sldLayoutId id="2147483821" r:id="rId7"/>
    <p:sldLayoutId id="2147483820" r:id="rId8"/>
    <p:sldLayoutId id="2147483794" r:id="rId9"/>
    <p:sldLayoutId id="2147483795" r:id="rId10"/>
    <p:sldLayoutId id="2147483797" r:id="rId11"/>
    <p:sldLayoutId id="2147483798" r:id="rId12"/>
    <p:sldLayoutId id="2147483800" r:id="rId13"/>
    <p:sldLayoutId id="2147483822" r:id="rId14"/>
    <p:sldLayoutId id="2147483801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37FC3"/>
          </a:solidFill>
          <a:latin typeface="+mj-lt"/>
          <a:ea typeface="ＭＳ Ｐゴシック" charset="0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086"/>
          </a:solidFill>
          <a:latin typeface="Arial" charset="0"/>
          <a:ea typeface="ＭＳ Ｐゴシック" charset="0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086"/>
          </a:solidFill>
          <a:latin typeface="Arial" charset="0"/>
          <a:ea typeface="ＭＳ Ｐゴシック" charset="0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086"/>
          </a:solidFill>
          <a:latin typeface="Arial" charset="0"/>
          <a:ea typeface="ＭＳ Ｐゴシック" charset="0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086"/>
          </a:solidFill>
          <a:latin typeface="Arial" charset="0"/>
          <a:ea typeface="ＭＳ Ｐゴシック" charset="0"/>
          <a:cs typeface="ＭＳ Ｐゴシック"/>
        </a:defRPr>
      </a:lvl5pPr>
      <a:lvl6pPr marL="342884" algn="l" rtl="0" fontAlgn="base">
        <a:spcBef>
          <a:spcPct val="0"/>
        </a:spcBef>
        <a:spcAft>
          <a:spcPct val="0"/>
        </a:spcAft>
        <a:defRPr sz="2400" b="1">
          <a:solidFill>
            <a:srgbClr val="006086"/>
          </a:solidFill>
          <a:latin typeface="Arial" charset="0"/>
        </a:defRPr>
      </a:lvl6pPr>
      <a:lvl7pPr marL="685766" algn="l" rtl="0" fontAlgn="base">
        <a:spcBef>
          <a:spcPct val="0"/>
        </a:spcBef>
        <a:spcAft>
          <a:spcPct val="0"/>
        </a:spcAft>
        <a:defRPr sz="2400" b="1">
          <a:solidFill>
            <a:srgbClr val="006086"/>
          </a:solidFill>
          <a:latin typeface="Arial" charset="0"/>
        </a:defRPr>
      </a:lvl7pPr>
      <a:lvl8pPr marL="1028649" algn="l" rtl="0" fontAlgn="base">
        <a:spcBef>
          <a:spcPct val="0"/>
        </a:spcBef>
        <a:spcAft>
          <a:spcPct val="0"/>
        </a:spcAft>
        <a:defRPr sz="2400" b="1">
          <a:solidFill>
            <a:srgbClr val="006086"/>
          </a:solidFill>
          <a:latin typeface="Arial" charset="0"/>
        </a:defRPr>
      </a:lvl8pPr>
      <a:lvl9pPr marL="1371532" algn="l" rtl="0" fontAlgn="base">
        <a:spcBef>
          <a:spcPct val="0"/>
        </a:spcBef>
        <a:spcAft>
          <a:spcPct val="0"/>
        </a:spcAft>
        <a:defRPr sz="2400" b="1">
          <a:solidFill>
            <a:srgbClr val="006086"/>
          </a:solidFill>
          <a:latin typeface="Arial" charset="0"/>
        </a:defRPr>
      </a:lvl9pPr>
    </p:titleStyle>
    <p:bodyStyle>
      <a:lvl1pPr marL="219065" indent="-219065" algn="l" rtl="0" eaLnBrk="0" fontAlgn="base" hangingPunct="0">
        <a:spcBef>
          <a:spcPct val="20000"/>
        </a:spcBef>
        <a:spcAft>
          <a:spcPct val="0"/>
        </a:spcAft>
        <a:buClr>
          <a:srgbClr val="005395"/>
        </a:buClr>
        <a:buChar char="•"/>
        <a:defRPr sz="1650">
          <a:solidFill>
            <a:schemeClr val="bg2">
              <a:lumMod val="75000"/>
            </a:schemeClr>
          </a:solidFill>
          <a:latin typeface="+mn-lt"/>
          <a:ea typeface="ＭＳ Ｐゴシック" charset="0"/>
          <a:cs typeface="ＭＳ Ｐゴシック"/>
        </a:defRPr>
      </a:lvl1pPr>
      <a:lvl2pPr marL="561947" indent="-257162" algn="l" rtl="0" eaLnBrk="0" fontAlgn="base" hangingPunct="0">
        <a:spcBef>
          <a:spcPct val="20000"/>
        </a:spcBef>
        <a:spcAft>
          <a:spcPct val="0"/>
        </a:spcAft>
        <a:buClr>
          <a:srgbClr val="005395"/>
        </a:buClr>
        <a:buFont typeface="Arial" charset="0"/>
        <a:buChar char="•"/>
        <a:defRPr sz="1500">
          <a:solidFill>
            <a:schemeClr val="bg2">
              <a:lumMod val="75000"/>
            </a:schemeClr>
          </a:solidFill>
          <a:latin typeface="+mn-lt"/>
          <a:ea typeface="ＭＳ Ｐゴシック" charset="0"/>
          <a:cs typeface="ＭＳ Ｐゴシック"/>
        </a:defRPr>
      </a:lvl2pPr>
      <a:lvl3pPr marL="860780" indent="-264307" algn="l" rtl="0" eaLnBrk="0" fontAlgn="base" hangingPunct="0">
        <a:spcBef>
          <a:spcPct val="20000"/>
        </a:spcBef>
        <a:spcAft>
          <a:spcPct val="0"/>
        </a:spcAft>
        <a:buClr>
          <a:srgbClr val="005395"/>
        </a:buClr>
        <a:buChar char="•"/>
        <a:defRPr sz="1350">
          <a:solidFill>
            <a:schemeClr val="bg2">
              <a:lumMod val="75000"/>
            </a:schemeClr>
          </a:solidFill>
          <a:latin typeface="+mn-lt"/>
          <a:ea typeface="ＭＳ Ｐゴシック" charset="0"/>
          <a:cs typeface="ＭＳ Ｐゴシック"/>
        </a:defRPr>
      </a:lvl3pPr>
      <a:lvl4pPr marL="1159611" indent="-257162" algn="l" rtl="0" eaLnBrk="0" fontAlgn="base" hangingPunct="0">
        <a:spcBef>
          <a:spcPct val="20000"/>
        </a:spcBef>
        <a:spcAft>
          <a:spcPct val="0"/>
        </a:spcAft>
        <a:buClr>
          <a:srgbClr val="005395"/>
        </a:buClr>
        <a:buChar char="–"/>
        <a:defRPr sz="1200">
          <a:solidFill>
            <a:schemeClr val="bg2">
              <a:lumMod val="75000"/>
            </a:schemeClr>
          </a:solidFill>
          <a:latin typeface="+mn-lt"/>
          <a:ea typeface="ＭＳ Ｐゴシック" charset="0"/>
          <a:cs typeface="ＭＳ Ｐゴシック"/>
        </a:defRPr>
      </a:lvl4pPr>
      <a:lvl5pPr marL="1416773" indent="-257162" algn="l" rtl="0" eaLnBrk="0" fontAlgn="base" hangingPunct="0">
        <a:spcBef>
          <a:spcPct val="20000"/>
        </a:spcBef>
        <a:spcAft>
          <a:spcPct val="0"/>
        </a:spcAft>
        <a:buClr>
          <a:srgbClr val="005395"/>
        </a:buClr>
        <a:buChar char="»"/>
        <a:defRPr sz="1050">
          <a:solidFill>
            <a:schemeClr val="bg2">
              <a:lumMod val="75000"/>
            </a:schemeClr>
          </a:solidFill>
          <a:latin typeface="+mn-lt"/>
          <a:ea typeface="ＭＳ Ｐゴシック" charset="0"/>
          <a:cs typeface="ＭＳ Ｐゴシック"/>
        </a:defRPr>
      </a:lvl5pPr>
      <a:lvl6pPr marL="2057297" indent="-171442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200">
          <a:solidFill>
            <a:srgbClr val="5F5F5F"/>
          </a:solidFill>
          <a:latin typeface="+mn-lt"/>
        </a:defRPr>
      </a:lvl6pPr>
      <a:lvl7pPr marL="2400180" indent="-171442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200">
          <a:solidFill>
            <a:srgbClr val="5F5F5F"/>
          </a:solidFill>
          <a:latin typeface="+mn-lt"/>
        </a:defRPr>
      </a:lvl7pPr>
      <a:lvl8pPr marL="2743064" indent="-171442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200">
          <a:solidFill>
            <a:srgbClr val="5F5F5F"/>
          </a:solidFill>
          <a:latin typeface="+mn-lt"/>
        </a:defRPr>
      </a:lvl8pPr>
      <a:lvl9pPr marL="3085946" indent="-171442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2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11C4D-1333-0E4C-B2E7-0F684C239E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NIH Intramural Research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B4E24-9D0D-2F47-94A6-B3C55C5FA6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Sample Slides for Use in</a:t>
            </a:r>
          </a:p>
          <a:p>
            <a:r>
              <a:rPr lang="en-US" dirty="0"/>
              <a:t>Overview Presentations</a:t>
            </a:r>
          </a:p>
        </p:txBody>
      </p:sp>
    </p:spTree>
    <p:extLst>
      <p:ext uri="{BB962C8B-B14F-4D97-AF65-F5344CB8AC3E}">
        <p14:creationId xmlns:p14="http://schemas.microsoft.com/office/powerpoint/2010/main" val="1606468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EA888B15-C5F8-BF4A-9B9F-526C9779F6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r="174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5E603CB1-3674-2544-9F35-E14FB3615A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56" y="1109666"/>
            <a:ext cx="1563614" cy="3508375"/>
          </a:xfr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6E114A2-5E71-7349-A828-4C1907E99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</p:spTree>
    <p:extLst>
      <p:ext uri="{BB962C8B-B14F-4D97-AF65-F5344CB8AC3E}">
        <p14:creationId xmlns:p14="http://schemas.microsoft.com/office/powerpoint/2010/main" val="26382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8E93884-CE04-664C-A175-9D2B7D8407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r="68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524A84D-BDA6-464F-850A-21539AD14E5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r="68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7842F10E-13F0-4648-93DC-3DD0AEA829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Intramural Research Program?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IRP is the internal research program of the NIH, known for its highly successful, innovative, and synergistic approach to biomedical science</a:t>
            </a:r>
            <a:br>
              <a:rPr lang="en-US" dirty="0"/>
            </a:br>
            <a:endParaRPr lang="en-US" dirty="0"/>
          </a:p>
          <a:p>
            <a:r>
              <a:rPr lang="en-US" dirty="0"/>
              <a:t>With 1,200 Principal Investigators and more than 2,300 postdoctoral fellows conducting basic, translational, and clinical research, the IRP is the largest biomedical research institution in the world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 IRP’s distinctive research environment is able to leverage its extensive resources and expertise to perform truly interdisciplinary research, from the bench to the bedside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00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2C4CA1B-5481-EB44-A415-5C67DA97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IRP Shared Research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Center for Human Immunology</a:t>
            </a:r>
          </a:p>
          <a:p>
            <a:r>
              <a:rPr lang="en-US" dirty="0"/>
              <a:t>Division of Veterinary Resources</a:t>
            </a:r>
          </a:p>
          <a:p>
            <a:r>
              <a:rPr lang="en-US" dirty="0"/>
              <a:t>Image Probe Development Center</a:t>
            </a:r>
          </a:p>
          <a:p>
            <a:r>
              <a:rPr lang="en-US" dirty="0"/>
              <a:t>Mouse Imaging Facility</a:t>
            </a:r>
          </a:p>
          <a:p>
            <a:r>
              <a:rPr lang="en-US" dirty="0"/>
              <a:t>Natural Products Repository</a:t>
            </a:r>
          </a:p>
          <a:p>
            <a:r>
              <a:rPr lang="en-US" dirty="0"/>
              <a:t>RNAi Screening Facility</a:t>
            </a:r>
          </a:p>
          <a:p>
            <a:r>
              <a:rPr lang="en-US" dirty="0"/>
              <a:t>Advanced Imaging and Microscopy Resource</a:t>
            </a:r>
          </a:p>
          <a:p>
            <a:r>
              <a:rPr lang="en-US" dirty="0"/>
              <a:t>MRI Research Facility</a:t>
            </a:r>
          </a:p>
          <a:p>
            <a:r>
              <a:rPr lang="en-US" dirty="0"/>
              <a:t>Zebrafish Core</a:t>
            </a:r>
          </a:p>
          <a:p>
            <a:r>
              <a:rPr lang="en-US" dirty="0"/>
              <a:t>NIH Intramural Sequencing Center</a:t>
            </a:r>
          </a:p>
          <a:p>
            <a:r>
              <a:rPr lang="en-US" dirty="0"/>
              <a:t>High-Throughput Drug Candidate Screening</a:t>
            </a:r>
          </a:p>
          <a:p>
            <a:pPr marL="304786" lvl="1" indent="0">
              <a:buNone/>
            </a:pPr>
            <a:r>
              <a:rPr lang="is-IS" i="1" dirty="0"/>
              <a:t>… to name a few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29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313">
        <p:fade/>
      </p:transition>
    </mc:Choice>
    <mc:Fallback xmlns="">
      <p:transition spd="med" advTm="2531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Supercomputing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first supercomputer completely dedicated to advancing biomedical </a:t>
            </a:r>
            <a:br>
              <a:rPr lang="en-US" dirty="0"/>
            </a:br>
            <a:r>
              <a:rPr lang="en-US" dirty="0"/>
              <a:t>research listed among the 100 most powerful computers in the world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101355A6-7AD2-6F4F-AC9B-7DA4159C52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49" b="2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030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 descr="he Mark O. Hatfield Clinical Research Center at the National Institutes of Health in">
            <a:extLst>
              <a:ext uri="{FF2B5EF4-FFF2-40B4-BE49-F238E27FC236}">
                <a16:creationId xmlns:a16="http://schemas.microsoft.com/office/drawing/2014/main" id="{81763276-6D33-2646-8EDD-5753D64AA08A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4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NIH Clinical Center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6CF6B5E-1A9A-3341-AB99-D1BE9B961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world’s largest hospital entirely devoted to clinical research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46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959px-Blank_US_Map.svg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73" y="1130998"/>
            <a:ext cx="5978246" cy="36966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Research Campuses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96599" y="3310511"/>
            <a:ext cx="970109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b="1" dirty="0">
                <a:solidFill>
                  <a:srgbClr val="0A4D73"/>
                </a:solidFill>
                <a:latin typeface="Helvetica"/>
                <a:cs typeface="Helvetica"/>
              </a:rPr>
              <a:t>NIH Main</a:t>
            </a:r>
          </a:p>
          <a:p>
            <a:pPr algn="r"/>
            <a:r>
              <a:rPr lang="en-US" sz="1050" b="1" dirty="0">
                <a:solidFill>
                  <a:srgbClr val="0A4D73"/>
                </a:solidFill>
                <a:latin typeface="Helvetica"/>
                <a:cs typeface="Helvetica"/>
              </a:rPr>
              <a:t>Campus</a:t>
            </a:r>
          </a:p>
          <a:p>
            <a:pPr algn="r"/>
            <a:r>
              <a:rPr lang="en-US" sz="1050" dirty="0">
                <a:solidFill>
                  <a:srgbClr val="0A4D73"/>
                </a:solidFill>
                <a:latin typeface="Helvetica"/>
                <a:cs typeface="Helvetica"/>
              </a:rPr>
              <a:t>Bethesda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6416030" y="2666501"/>
            <a:ext cx="317490" cy="11906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433" y="2663833"/>
            <a:ext cx="872275" cy="60228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392629" y="1082504"/>
            <a:ext cx="6686369" cy="3375451"/>
            <a:chOff x="656843" y="1092004"/>
            <a:chExt cx="8915160" cy="4500595"/>
          </a:xfrm>
        </p:grpSpPr>
        <p:grpSp>
          <p:nvGrpSpPr>
            <p:cNvPr id="21" name="Group 20"/>
            <p:cNvGrpSpPr/>
            <p:nvPr/>
          </p:nvGrpSpPr>
          <p:grpSpPr>
            <a:xfrm>
              <a:off x="955953" y="1487375"/>
              <a:ext cx="2936220" cy="803046"/>
              <a:chOff x="955953" y="1487376"/>
              <a:chExt cx="2936221" cy="803048"/>
            </a:xfrm>
          </p:grpSpPr>
          <p:cxnSp>
            <p:nvCxnSpPr>
              <p:cNvPr id="13" name="Straight Connector 12"/>
              <p:cNvCxnSpPr/>
              <p:nvPr/>
            </p:nvCxnSpPr>
            <p:spPr bwMode="auto">
              <a:xfrm>
                <a:off x="1963734" y="1858005"/>
                <a:ext cx="423319" cy="15875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</p:cxn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5953" y="1487376"/>
                <a:ext cx="1163034" cy="803048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157744" y="1673456"/>
                <a:ext cx="173443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rgbClr val="0A4D73"/>
                    </a:solidFill>
                    <a:latin typeface="Helvetica"/>
                    <a:cs typeface="Helvetica"/>
                  </a:rPr>
                  <a:t>Rocky Mountain Laboratory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56843" y="4156427"/>
              <a:ext cx="2669733" cy="1295290"/>
              <a:chOff x="656844" y="4156427"/>
              <a:chExt cx="2669732" cy="1295287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656844" y="5020829"/>
                <a:ext cx="2669732" cy="430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50" b="1" dirty="0">
                    <a:solidFill>
                      <a:srgbClr val="0A4D73"/>
                    </a:solidFill>
                    <a:latin typeface="Helvetica"/>
                    <a:cs typeface="Helvetica"/>
                  </a:rPr>
                  <a:t>Phoenix Epidemiology and Clinical Research Branch</a:t>
                </a:r>
              </a:p>
            </p:txBody>
          </p:sp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1763367" y="4315739"/>
                <a:ext cx="382629" cy="25235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</p:cxn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6844" y="4156427"/>
                <a:ext cx="1163033" cy="803046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5720678" y="3833127"/>
              <a:ext cx="1487051" cy="1759472"/>
              <a:chOff x="5720682" y="3833129"/>
              <a:chExt cx="1487049" cy="1759474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5720682" y="5161716"/>
                <a:ext cx="121657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rgbClr val="0A4D73"/>
                    </a:solidFill>
                    <a:latin typeface="Helvetica"/>
                    <a:cs typeface="Helvetica"/>
                  </a:rPr>
                  <a:t>Research Triangle Park</a:t>
                </a:r>
              </a:p>
            </p:txBody>
          </p:sp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6690804" y="3833129"/>
                <a:ext cx="516927" cy="64724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</p:cxn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47451" y="4317464"/>
                <a:ext cx="1163033" cy="803047"/>
              </a:xfrm>
              <a:prstGeom prst="rect">
                <a:avLst/>
              </a:prstGeom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4067551" y="2284990"/>
              <a:ext cx="3198971" cy="1508821"/>
              <a:chOff x="4067551" y="2284990"/>
              <a:chExt cx="3198971" cy="1508826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067551" y="3147484"/>
                <a:ext cx="2415056" cy="646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50" b="1" dirty="0">
                    <a:solidFill>
                      <a:srgbClr val="0A4D73"/>
                    </a:solidFill>
                    <a:latin typeface="Helvetica"/>
                    <a:cs typeface="Helvetica"/>
                  </a:rPr>
                  <a:t>Frederick National Laboratory for Cancer Research</a:t>
                </a:r>
              </a:p>
            </p:txBody>
          </p:sp>
          <p:cxnSp>
            <p:nvCxnSpPr>
              <p:cNvPr id="26" name="Straight Connector 25"/>
              <p:cNvCxnSpPr/>
              <p:nvPr/>
            </p:nvCxnSpPr>
            <p:spPr bwMode="auto">
              <a:xfrm>
                <a:off x="6414469" y="2681171"/>
                <a:ext cx="852053" cy="47578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</p:cxn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19567" y="2284990"/>
                <a:ext cx="1163033" cy="803047"/>
              </a:xfrm>
              <a:prstGeom prst="rect">
                <a:avLst/>
              </a:prstGeom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6622480" y="1092004"/>
              <a:ext cx="2949523" cy="2036026"/>
              <a:chOff x="6622480" y="1092004"/>
              <a:chExt cx="2949522" cy="2036025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7843445" y="1278084"/>
                <a:ext cx="1728557" cy="43088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50" b="1" dirty="0" err="1">
                    <a:solidFill>
                      <a:srgbClr val="0A4D73"/>
                    </a:solidFill>
                    <a:latin typeface="Helvetica"/>
                    <a:cs typeface="Helvetica"/>
                  </a:rPr>
                  <a:t>Bayview</a:t>
                </a:r>
                <a:r>
                  <a:rPr lang="en-US" sz="1050" b="1" dirty="0">
                    <a:solidFill>
                      <a:srgbClr val="0A4D73"/>
                    </a:solidFill>
                    <a:latin typeface="Helvetica"/>
                    <a:cs typeface="Helvetica"/>
                  </a:rPr>
                  <a:t> Campus</a:t>
                </a:r>
              </a:p>
              <a:p>
                <a:r>
                  <a:rPr lang="en-US" sz="1050" dirty="0">
                    <a:solidFill>
                      <a:srgbClr val="0A4D73"/>
                    </a:solidFill>
                    <a:latin typeface="Helvetica"/>
                    <a:cs typeface="Helvetica"/>
                  </a:rPr>
                  <a:t>Baltimore</a:t>
                </a:r>
              </a:p>
            </p:txBody>
          </p:sp>
          <p:cxnSp>
            <p:nvCxnSpPr>
              <p:cNvPr id="28" name="Straight Connector 27"/>
              <p:cNvCxnSpPr/>
              <p:nvPr/>
            </p:nvCxnSpPr>
            <p:spPr bwMode="auto">
              <a:xfrm>
                <a:off x="7202314" y="1711009"/>
                <a:ext cx="182263" cy="141702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</p:cxn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22480" y="1092004"/>
                <a:ext cx="1163033" cy="80304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0477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9C02FC5-452B-DE49-8FEA-EEF203430F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r="153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Science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80B1C5-E445-584A-96E2-EA66F7D69F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Advancing Computational and Structural Biology</a:t>
            </a:r>
          </a:p>
          <a:p>
            <a:r>
              <a:rPr lang="en-US" dirty="0"/>
              <a:t>Creating Cell-Based Therapies</a:t>
            </a:r>
          </a:p>
          <a:p>
            <a:r>
              <a:rPr lang="en-US" dirty="0"/>
              <a:t>Charting the Pathways of Inflammation</a:t>
            </a:r>
          </a:p>
          <a:p>
            <a:r>
              <a:rPr lang="en-US" dirty="0"/>
              <a:t>Pursuing Precision Medicine</a:t>
            </a:r>
          </a:p>
          <a:p>
            <a:r>
              <a:rPr lang="en-US" dirty="0"/>
              <a:t>Producing Novel Vaccines</a:t>
            </a:r>
          </a:p>
          <a:p>
            <a:r>
              <a:rPr lang="en-US" dirty="0"/>
              <a:t>Uncovering New Opportunities for Natural Products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2379CCB-4671-B94E-A51D-9EEF1BDE25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Investing in Cutting-Edge Animal Models</a:t>
            </a:r>
          </a:p>
          <a:p>
            <a:r>
              <a:rPr lang="en-US" dirty="0"/>
              <a:t>Developing Novel Imaging Techniques</a:t>
            </a:r>
          </a:p>
          <a:p>
            <a:r>
              <a:rPr lang="en-US" dirty="0"/>
              <a:t>Zooming in on the Microbiome</a:t>
            </a:r>
          </a:p>
          <a:p>
            <a:r>
              <a:rPr lang="en-US" dirty="0"/>
              <a:t>Stimulating Neuroscience Research</a:t>
            </a:r>
          </a:p>
          <a:p>
            <a:r>
              <a:rPr lang="en-US" dirty="0"/>
              <a:t>Combating Drug Resistance</a:t>
            </a:r>
          </a:p>
          <a:p>
            <a:r>
              <a:rPr lang="en-US" dirty="0"/>
              <a:t>Unlocking the Potential of RNA Biology and Therapeutics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57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E745A2A-367A-5440-95EA-5A919EA230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Focus Areas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B8B7AC-511A-A542-8BE8-AD136FA3FC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Neuroscience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RNA Biology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Social and Behavioral Sciences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Stem Cell Biology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Structural Biology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Systems Biology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Virology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C5A8BB7-44A9-DC48-8B6C-BE006810A7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Biomedical Engineering and Biophysics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Cancer Biology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Cell Biology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Chemical Biology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Chromosome Biology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Clinical Research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Computational Biology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8A4B5BD-00DC-9E4B-93FD-C9922BC6FE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Developmental Biology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Epidemiology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Genetics and Genomics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Health Disparities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Immunology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Microbiology and Infectious Diseases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Molecular Biology and Biochemistry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Molecular Pharmacology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DA39CF-F2F5-BA4C-AC4D-595FEF064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80" y="1187474"/>
            <a:ext cx="5338244" cy="1556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8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6E880-435C-2B43-9B8D-17C3182C0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IRP’s Nobel Prize-Winning Discoveries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56263-F64C-7A47-BB1E-02DD3770C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1104565"/>
            <a:ext cx="6373467" cy="3362663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20 Intramural investigators have won Nobel Prizes</a:t>
            </a:r>
            <a:br>
              <a:rPr lang="en-US" dirty="0"/>
            </a:br>
            <a:r>
              <a:rPr lang="en-US" sz="800" dirty="0"/>
              <a:t> </a:t>
            </a:r>
          </a:p>
          <a:p>
            <a:pPr marL="0" indent="0">
              <a:buNone/>
            </a:pPr>
            <a:r>
              <a:rPr lang="en-US" dirty="0"/>
              <a:t>Major discoveries have included:</a:t>
            </a:r>
          </a:p>
          <a:p>
            <a:r>
              <a:rPr lang="en-US" dirty="0"/>
              <a:t>Deciphering the genetic code</a:t>
            </a:r>
          </a:p>
          <a:p>
            <a:r>
              <a:rPr lang="en-US" dirty="0"/>
              <a:t>Demonstrating that protein folding can be predicted from a protein’s amino acid sequence</a:t>
            </a:r>
          </a:p>
          <a:p>
            <a:r>
              <a:rPr lang="en-US" dirty="0"/>
              <a:t>Discovering that ‘slow viruses’ can cause degenerative neurological diseases</a:t>
            </a:r>
          </a:p>
          <a:p>
            <a:r>
              <a:rPr lang="en-US" dirty="0"/>
              <a:t>Showing that responses of cells to hormones requires both receptors and G-proteins</a:t>
            </a:r>
          </a:p>
          <a:p>
            <a:r>
              <a:rPr lang="en-US" dirty="0"/>
              <a:t>Discovery of the hepatitis C virus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5A5B77-896D-044C-834E-C3DFA2E23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02" y="1152920"/>
            <a:ext cx="1691562" cy="21059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163962-8113-D440-9A7D-3DEA9C1D7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02" y="3355557"/>
            <a:ext cx="1691563" cy="11230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076186-3EFB-CA4D-947D-73B665B4C174}"/>
              </a:ext>
            </a:extLst>
          </p:cNvPr>
          <p:cNvSpPr/>
          <p:nvPr/>
        </p:nvSpPr>
        <p:spPr>
          <a:xfrm>
            <a:off x="4320625" y="4612589"/>
            <a:ext cx="43627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irp.nih.gov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/about-us/honors/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nobel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-prize</a:t>
            </a:r>
          </a:p>
        </p:txBody>
      </p:sp>
    </p:spTree>
    <p:extLst>
      <p:ext uri="{BB962C8B-B14F-4D97-AF65-F5344CB8AC3E}">
        <p14:creationId xmlns:p14="http://schemas.microsoft.com/office/powerpoint/2010/main" val="272199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NIH IRP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aptuit_ppt[1]</Template>
  <TotalTime>16646</TotalTime>
  <Words>409</Words>
  <Application>Microsoft Macintosh PowerPoint</Application>
  <PresentationFormat>On-screen Show (16:9)</PresentationFormat>
  <Paragraphs>87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Helvetica</vt:lpstr>
      <vt:lpstr>Verdana</vt:lpstr>
      <vt:lpstr>2_NIH IRP Design</vt:lpstr>
      <vt:lpstr>The NIH Intramural Research Program</vt:lpstr>
      <vt:lpstr>What is the Intramural Research Program?</vt:lpstr>
      <vt:lpstr>IRP Shared Research Resources</vt:lpstr>
      <vt:lpstr>Supercomputing</vt:lpstr>
      <vt:lpstr>The NIH Clinical Center</vt:lpstr>
      <vt:lpstr>Our Research Campuses</vt:lpstr>
      <vt:lpstr>Accelerating Science</vt:lpstr>
      <vt:lpstr>Scientific Focus Areas</vt:lpstr>
      <vt:lpstr>The IRP’s Nobel Prize-Winning Discoveries</vt:lpstr>
      <vt:lpstr>Learn More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IRP_OverviewPPT</dc:title>
  <dc:subject/>
  <dc:creator/>
  <cp:keywords>PowerPoint Template</cp:keywords>
  <dc:description/>
  <cp:lastModifiedBy>Fredriksen, Mark (NIH/NHGRI) [C]</cp:lastModifiedBy>
  <cp:revision>315</cp:revision>
  <cp:lastPrinted>2019-01-24T17:12:03Z</cp:lastPrinted>
  <dcterms:created xsi:type="dcterms:W3CDTF">2005-06-27T20:18:34Z</dcterms:created>
  <dcterms:modified xsi:type="dcterms:W3CDTF">2021-03-02T19:48:50Z</dcterms:modified>
  <cp:category/>
</cp:coreProperties>
</file>